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chtspyramide des SE Rechts" id="{FC460189-A355-4BF5-813C-35AAD2499C54}">
          <p14:sldIdLst>
            <p14:sldId id="256"/>
          </p14:sldIdLst>
        </p14:section>
        <p14:section name="Das dualistische System" id="{05FE89BA-BB77-4233-B930-5786642E41A2}">
          <p14:sldIdLst>
            <p14:sldId id="257"/>
          </p14:sldIdLst>
        </p14:section>
        <p14:section name="Das monoistische System" id="{47C7F044-633E-4DCE-B8CF-20E213B42D4F}">
          <p14:sldIdLst>
            <p14:sldId id="259"/>
          </p14:sldIdLst>
        </p14:section>
        <p14:section name="Die monoistische SE" id="{8EC1B477-B51E-4585-8775-839A2EE3BBB3}">
          <p14:sldIdLst>
            <p14:sldId id="258"/>
          </p14:sldIdLst>
        </p14:section>
        <p14:section name="Die dualistische SE" id="{9B4893CD-AF18-415D-9E66-DA5736170A41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87" d="100"/>
          <a:sy n="87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F90D1-B8B5-4CDD-B215-B4F77950A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EB35482-FAF8-4507-96D6-F99BD2CF3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9C5B4D-760C-4B30-806E-B37FA5D8F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3BF91B-9480-431C-92CF-C4980DAE1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A7D16D-165D-43C7-9521-9177C3115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340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D76FF2-6A39-4D24-9D0C-9C84EF5B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F62FFA-5106-4B45-B2DC-120060E7B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AE3D79-FE1E-43D5-9832-DDBC4891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650BC1-0959-4917-BC84-3CCC5A0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216D44-4B72-4D44-B8F7-FEB0E539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116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64F30-3957-49AE-B15C-3AA0BD656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810757-6B0D-475C-ABB3-0EA69B428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D3ACEA-D011-48DF-B308-66BFDCD09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7A36E8-3BDC-40BF-A219-639C98ED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3025B7-E03A-422C-8D46-B2163C1B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9223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16EE5D-D3D1-46A9-BB15-C2E11D2D3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61007B-4A08-45F2-94E0-88E6B3B0B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49E0ABC-2B88-4087-A59C-8D692AF5A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A26813-B5CD-4F97-AAE8-E202C7C77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AA9C967-4AAF-4257-9F0F-D45D5005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C0D92A-C4B7-44A8-A529-B84294283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8040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046200-5207-407D-A570-D2790E21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86B27F-1A52-4EE6-9FE5-C3A35F9EE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8DAAA2C-5123-430F-A2DC-D788530BF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84453F6-0F35-4ECC-B9EB-9CC165A39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7EC6FE4-D081-42E4-90C8-E6CD3A51C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0915EE5-4E9D-42EA-90C3-9B8C1374F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BAE0E2C-8447-43EE-A692-F7D354583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A506212-679D-457F-B7A7-EF450A39C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1347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7E9C9-ED5F-4FC9-B101-F135E4AF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C75088B-E48D-43E3-AB55-19B9E14DF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09E6A2-406F-45DE-86E2-BF472FB1B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A71BF2-B8EB-4DCB-BA8A-3749A90D4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2872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B95152-71AC-4E89-8951-24FDA6B59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65A2FE-C82D-4473-9FD0-261FBCB09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25C8D1B-861E-4A1F-8086-B56A731A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7275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DC8051-F191-4C98-A64B-1CEE2D2B5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34A78F-815F-49EE-83EB-24B5B86A5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0C188DF-2FC6-4D31-94A7-48F48F771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0CD520-8BA1-4588-8EC3-3A5FF8576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E8DBA8D-FAFB-41D0-ABEF-B3E03B0D1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7F4A5D-4AB3-417C-8CC4-39B15B6F0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4809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A237BE-C81F-4273-AC63-63FE8C08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D4B7DE4-F893-4635-B650-DA5AF92C65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B53BF67-FFF8-4DF8-BCDC-32D5421612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2B30C8-B65F-41E4-BA3F-0F762EC78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BE1B60C-0778-4BE6-957C-0CF46A378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7A6C865-C192-4AD9-87AE-037DACBAA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187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00804-F874-4233-9DB5-0065EAD9A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3F01435-28BC-48DC-9C40-19460D5B6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3882D3-19C2-451F-944C-F15A80B6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9A4756-71E3-47EC-A2E1-0C6337E05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C83044-E4D6-4BC6-9E2A-E25C2587B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2572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500C657-7823-4014-B157-7D10D3B0B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02600D7-EEFF-4F64-A6EC-1C0C790A7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B2C371-66C9-4F0D-9C0F-CA66C4526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DCB1EC-AC8F-4B80-99CC-0B9E4110F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61A62D-C095-46B2-842F-7ED0C517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7860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682AC31-2B51-4AB2-BAFC-1398B4BB0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4F37B5F-EB34-4133-882F-8E4ACBEA9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9C9ED0-9AE1-4C1B-99E5-F052D9655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B187E-3E79-407A-982B-DB44DCE9E4CB}" type="datetimeFigureOut">
              <a:rPr lang="de-DE" smtClean="0"/>
              <a:t>20.03.2022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C12603-EF33-41B7-9E77-2577D5339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1FA303-A35B-4E59-86BC-AECF1E9F8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C023A-A32A-402F-9145-7D4637A742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977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apezoid 6">
            <a:extLst>
              <a:ext uri="{FF2B5EF4-FFF2-40B4-BE49-F238E27FC236}">
                <a16:creationId xmlns:a16="http://schemas.microsoft.com/office/drawing/2014/main" id="{3C9EE3AF-F995-4985-828A-CB142193D78A}"/>
              </a:ext>
            </a:extLst>
          </p:cNvPr>
          <p:cNvSpPr/>
          <p:nvPr/>
        </p:nvSpPr>
        <p:spPr>
          <a:xfrm>
            <a:off x="1324535" y="1264024"/>
            <a:ext cx="2292724" cy="995082"/>
          </a:xfrm>
          <a:prstGeom prst="trapezoid">
            <a:avLst>
              <a:gd name="adj" fmla="val 68919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SE-Ausführungs-gesetze</a:t>
            </a:r>
          </a:p>
          <a:p>
            <a:pPr algn="ctr"/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(SEAG, SEGB)</a:t>
            </a:r>
          </a:p>
        </p:txBody>
      </p:sp>
      <p:sp>
        <p:nvSpPr>
          <p:cNvPr id="8" name="Trapezoid 7">
            <a:extLst>
              <a:ext uri="{FF2B5EF4-FFF2-40B4-BE49-F238E27FC236}">
                <a16:creationId xmlns:a16="http://schemas.microsoft.com/office/drawing/2014/main" id="{E3FBEB0C-1141-44CD-8582-AA3EC8D6D1F9}"/>
              </a:ext>
            </a:extLst>
          </p:cNvPr>
          <p:cNvSpPr/>
          <p:nvPr/>
        </p:nvSpPr>
        <p:spPr>
          <a:xfrm>
            <a:off x="605118" y="2333065"/>
            <a:ext cx="3718112" cy="995082"/>
          </a:xfrm>
          <a:prstGeom prst="trapezoid">
            <a:avLst>
              <a:gd name="adj" fmla="val 68919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Allgemeine aktienrechtliche Vorschriften (AktG)</a:t>
            </a:r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9639FDEA-B0B1-4CD1-840E-0D11646A7F07}"/>
              </a:ext>
            </a:extLst>
          </p:cNvPr>
          <p:cNvSpPr/>
          <p:nvPr/>
        </p:nvSpPr>
        <p:spPr>
          <a:xfrm>
            <a:off x="2033100" y="502967"/>
            <a:ext cx="862500" cy="679077"/>
          </a:xfrm>
          <a:prstGeom prst="trapezoid">
            <a:avLst>
              <a:gd name="adj" fmla="val 6891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44D0F100-959E-4C97-9A61-E8007569B742}"/>
              </a:ext>
            </a:extLst>
          </p:cNvPr>
          <p:cNvCxnSpPr>
            <a:cxnSpLocks/>
          </p:cNvCxnSpPr>
          <p:nvPr/>
        </p:nvCxnSpPr>
        <p:spPr>
          <a:xfrm flipV="1">
            <a:off x="2017058" y="1216323"/>
            <a:ext cx="2520000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A5B2B1DC-C978-4B77-98BA-CA87156B660B}"/>
              </a:ext>
            </a:extLst>
          </p:cNvPr>
          <p:cNvSpPr txBox="1"/>
          <p:nvPr/>
        </p:nvSpPr>
        <p:spPr>
          <a:xfrm>
            <a:off x="3363925" y="1238703"/>
            <a:ext cx="12602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Nationales Recht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2723156-0EC8-4617-97A0-5C3EA81F0688}"/>
              </a:ext>
            </a:extLst>
          </p:cNvPr>
          <p:cNvSpPr txBox="1"/>
          <p:nvPr/>
        </p:nvSpPr>
        <p:spPr>
          <a:xfrm>
            <a:off x="3827193" y="944947"/>
            <a:ext cx="7970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EU-Recht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BE022F9-6279-4E82-9A34-3BB7E86C5423}"/>
              </a:ext>
            </a:extLst>
          </p:cNvPr>
          <p:cNvSpPr txBox="1"/>
          <p:nvPr/>
        </p:nvSpPr>
        <p:spPr>
          <a:xfrm>
            <a:off x="1738164" y="644865"/>
            <a:ext cx="14654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de-DE" sz="1100" b="1" kern="1200" dirty="0">
                <a:ln w="3175">
                  <a:solidFill>
                    <a:schemeClr val="bg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SE-EU-Verordnung</a:t>
            </a:r>
            <a:endParaRPr lang="de-DE" sz="1100" b="1" dirty="0">
              <a:ln w="3175">
                <a:solidFill>
                  <a:schemeClr val="bg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de-DE" sz="1100" b="1" kern="1200" dirty="0">
                <a:ln w="3175">
                  <a:solidFill>
                    <a:schemeClr val="bg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(SEVO)</a:t>
            </a:r>
            <a:endParaRPr lang="de-DE" sz="1100" b="1" dirty="0">
              <a:ln w="3175">
                <a:solidFill>
                  <a:schemeClr val="bg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21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4110758-C2F6-4A88-BF48-DCD4302F5FF9}"/>
              </a:ext>
            </a:extLst>
          </p:cNvPr>
          <p:cNvSpPr/>
          <p:nvPr/>
        </p:nvSpPr>
        <p:spPr>
          <a:xfrm>
            <a:off x="4568952" y="4007646"/>
            <a:ext cx="3023616" cy="173321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de-D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Vorstand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1D107C28-BB64-42B1-9F52-1F7959602614}"/>
              </a:ext>
            </a:extLst>
          </p:cNvPr>
          <p:cNvSpPr/>
          <p:nvPr/>
        </p:nvSpPr>
        <p:spPr>
          <a:xfrm>
            <a:off x="4584192" y="5807595"/>
            <a:ext cx="3023616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Leitungs- &amp; Managementfunktion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F28A1AC-9467-4E76-A702-F915CF636AD9}"/>
              </a:ext>
            </a:extLst>
          </p:cNvPr>
          <p:cNvSpPr/>
          <p:nvPr/>
        </p:nvSpPr>
        <p:spPr>
          <a:xfrm>
            <a:off x="8796528" y="2008960"/>
            <a:ext cx="3023616" cy="46939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Aktionärsversammlung (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AV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E0DD3FDF-70A1-4401-80FD-5FE3994BCD7F}"/>
              </a:ext>
            </a:extLst>
          </p:cNvPr>
          <p:cNvCxnSpPr>
            <a:cxnSpLocks/>
            <a:stCxn id="11" idx="1"/>
            <a:endCxn id="18" idx="3"/>
          </p:cNvCxnSpPr>
          <p:nvPr/>
        </p:nvCxnSpPr>
        <p:spPr>
          <a:xfrm flipH="1">
            <a:off x="7497528" y="2243656"/>
            <a:ext cx="1299000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57F40A1E-9F22-48EC-8606-342A72142150}"/>
              </a:ext>
            </a:extLst>
          </p:cNvPr>
          <p:cNvSpPr txBox="1"/>
          <p:nvPr/>
        </p:nvSpPr>
        <p:spPr>
          <a:xfrm>
            <a:off x="7771996" y="1987053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Bestellung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36B9089-A90E-46C9-BA1F-A5D3B607318A}"/>
              </a:ext>
            </a:extLst>
          </p:cNvPr>
          <p:cNvSpPr/>
          <p:nvPr/>
        </p:nvSpPr>
        <p:spPr>
          <a:xfrm>
            <a:off x="4473911" y="642787"/>
            <a:ext cx="3216187" cy="197795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Aufsichtsrat</a:t>
            </a: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C50F9B77-D45D-49F6-9401-79FCDC809E0D}"/>
              </a:ext>
            </a:extLst>
          </p:cNvPr>
          <p:cNvSpPr/>
          <p:nvPr/>
        </p:nvSpPr>
        <p:spPr>
          <a:xfrm>
            <a:off x="4473911" y="299885"/>
            <a:ext cx="3216187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Kontroll- &amp; Treuhandfunktion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E1DBE9EA-0A2E-450E-A6AB-B08AA62CF862}"/>
              </a:ext>
            </a:extLst>
          </p:cNvPr>
          <p:cNvSpPr/>
          <p:nvPr/>
        </p:nvSpPr>
        <p:spPr>
          <a:xfrm>
            <a:off x="4666488" y="1987054"/>
            <a:ext cx="1368000" cy="513207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Arbeitnehmer-Vertretung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EF15B474-0DAC-40A9-B1B2-932ED7B242D9}"/>
              </a:ext>
            </a:extLst>
          </p:cNvPr>
          <p:cNvSpPr/>
          <p:nvPr/>
        </p:nvSpPr>
        <p:spPr>
          <a:xfrm>
            <a:off x="6129528" y="1987053"/>
            <a:ext cx="1368000" cy="513207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Shareholder-Vertretung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B85D8F21-3EAD-42FD-AE5C-41AE56197144}"/>
              </a:ext>
            </a:extLst>
          </p:cNvPr>
          <p:cNvSpPr/>
          <p:nvPr/>
        </p:nvSpPr>
        <p:spPr>
          <a:xfrm>
            <a:off x="341376" y="2008962"/>
            <a:ext cx="3023616" cy="46939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Mitarbeiterschaft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EC966658-7BE6-4341-93E1-CCFF1D532AB1}"/>
              </a:ext>
            </a:extLst>
          </p:cNvPr>
          <p:cNvCxnSpPr>
            <a:cxnSpLocks/>
            <a:stCxn id="24" idx="3"/>
            <a:endCxn id="16" idx="1"/>
          </p:cNvCxnSpPr>
          <p:nvPr/>
        </p:nvCxnSpPr>
        <p:spPr>
          <a:xfrm>
            <a:off x="3364992" y="2243658"/>
            <a:ext cx="130149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D0941B0B-CA0F-4C52-8AC7-875FD044E86F}"/>
              </a:ext>
            </a:extLst>
          </p:cNvPr>
          <p:cNvSpPr txBox="1"/>
          <p:nvPr/>
        </p:nvSpPr>
        <p:spPr>
          <a:xfrm>
            <a:off x="3544420" y="1968592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Bestellung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E4CD5193-5916-4F52-8921-AE780BA6204A}"/>
              </a:ext>
            </a:extLst>
          </p:cNvPr>
          <p:cNvSpPr/>
          <p:nvPr/>
        </p:nvSpPr>
        <p:spPr>
          <a:xfrm>
            <a:off x="4666488" y="1357383"/>
            <a:ext cx="2831040" cy="2556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Vorsitz</a:t>
            </a:r>
          </a:p>
        </p:txBody>
      </p:sp>
      <p:cxnSp>
        <p:nvCxnSpPr>
          <p:cNvPr id="39" name="Verbinder: gewinkelt 38">
            <a:extLst>
              <a:ext uri="{FF2B5EF4-FFF2-40B4-BE49-F238E27FC236}">
                <a16:creationId xmlns:a16="http://schemas.microsoft.com/office/drawing/2014/main" id="{4EE465F4-A0F6-4836-A330-471C28EFCE5B}"/>
              </a:ext>
            </a:extLst>
          </p:cNvPr>
          <p:cNvCxnSpPr>
            <a:cxnSpLocks/>
            <a:stCxn id="16" idx="0"/>
            <a:endCxn id="31" idx="2"/>
          </p:cNvCxnSpPr>
          <p:nvPr/>
        </p:nvCxnSpPr>
        <p:spPr>
          <a:xfrm rot="5400000" flipH="1" flipV="1">
            <a:off x="5529213" y="1434259"/>
            <a:ext cx="374071" cy="731520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Verbinder: gewinkelt 39">
            <a:extLst>
              <a:ext uri="{FF2B5EF4-FFF2-40B4-BE49-F238E27FC236}">
                <a16:creationId xmlns:a16="http://schemas.microsoft.com/office/drawing/2014/main" id="{155DFE9A-45E9-4959-B085-79BFBB596CF0}"/>
              </a:ext>
            </a:extLst>
          </p:cNvPr>
          <p:cNvCxnSpPr>
            <a:cxnSpLocks/>
            <a:stCxn id="18" idx="0"/>
            <a:endCxn id="31" idx="2"/>
          </p:cNvCxnSpPr>
          <p:nvPr/>
        </p:nvCxnSpPr>
        <p:spPr>
          <a:xfrm rot="16200000" flipV="1">
            <a:off x="6260733" y="1434258"/>
            <a:ext cx="374070" cy="731520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30AE9734-9190-4B87-A07C-91053F7FFE37}"/>
              </a:ext>
            </a:extLst>
          </p:cNvPr>
          <p:cNvSpPr txBox="1"/>
          <p:nvPr/>
        </p:nvSpPr>
        <p:spPr>
          <a:xfrm>
            <a:off x="6784939" y="1669212"/>
            <a:ext cx="528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Wahl</a:t>
            </a:r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id="{99BE5A26-5953-4CBB-9EB7-37D96B568CDD}"/>
              </a:ext>
            </a:extLst>
          </p:cNvPr>
          <p:cNvSpPr/>
          <p:nvPr/>
        </p:nvSpPr>
        <p:spPr>
          <a:xfrm>
            <a:off x="4666488" y="1027092"/>
            <a:ext cx="2831040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Koordination &amp; Vertretung nach außen</a:t>
            </a:r>
          </a:p>
        </p:txBody>
      </p: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DC46DF68-4775-4D55-8702-D9A526943E20}"/>
              </a:ext>
            </a:extLst>
          </p:cNvPr>
          <p:cNvCxnSpPr>
            <a:cxnSpLocks/>
          </p:cNvCxnSpPr>
          <p:nvPr/>
        </p:nvCxnSpPr>
        <p:spPr>
          <a:xfrm flipV="1">
            <a:off x="6813528" y="2620743"/>
            <a:ext cx="0" cy="13869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>
            <a:extLst>
              <a:ext uri="{FF2B5EF4-FFF2-40B4-BE49-F238E27FC236}">
                <a16:creationId xmlns:a16="http://schemas.microsoft.com/office/drawing/2014/main" id="{F04F026D-AA46-4C70-92DF-5B80C20F1EE4}"/>
              </a:ext>
            </a:extLst>
          </p:cNvPr>
          <p:cNvSpPr txBox="1"/>
          <p:nvPr/>
        </p:nvSpPr>
        <p:spPr>
          <a:xfrm>
            <a:off x="6841711" y="3098751"/>
            <a:ext cx="1608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Berichtspflicht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Zustimmungsvorlage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644F119D-5303-4556-ABE8-8EFD13BC269B}"/>
              </a:ext>
            </a:extLst>
          </p:cNvPr>
          <p:cNvSpPr txBox="1"/>
          <p:nvPr/>
        </p:nvSpPr>
        <p:spPr>
          <a:xfrm>
            <a:off x="3397669" y="2915384"/>
            <a:ext cx="19491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Bestellung &amp; Abberufung</a:t>
            </a:r>
            <a:endParaRPr lang="de-DE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Zustimmungsvorbehalt</a:t>
            </a:r>
          </a:p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Beratungskompetenz</a:t>
            </a:r>
          </a:p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Festlegung der Vergütung</a:t>
            </a:r>
          </a:p>
        </p:txBody>
      </p:sp>
      <p:cxnSp>
        <p:nvCxnSpPr>
          <p:cNvPr id="70" name="Verbinder: gewinkelt 69">
            <a:extLst>
              <a:ext uri="{FF2B5EF4-FFF2-40B4-BE49-F238E27FC236}">
                <a16:creationId xmlns:a16="http://schemas.microsoft.com/office/drawing/2014/main" id="{CFD9492A-4372-4087-96C2-6F21BAEB2C43}"/>
              </a:ext>
            </a:extLst>
          </p:cNvPr>
          <p:cNvCxnSpPr>
            <a:cxnSpLocks/>
            <a:stCxn id="9" idx="3"/>
            <a:endCxn id="11" idx="2"/>
          </p:cNvCxnSpPr>
          <p:nvPr/>
        </p:nvCxnSpPr>
        <p:spPr>
          <a:xfrm flipV="1">
            <a:off x="7592568" y="2478352"/>
            <a:ext cx="2715768" cy="2395900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feld 74">
            <a:extLst>
              <a:ext uri="{FF2B5EF4-FFF2-40B4-BE49-F238E27FC236}">
                <a16:creationId xmlns:a16="http://schemas.microsoft.com/office/drawing/2014/main" id="{1450C9B3-1CD0-4994-8257-227B7B52BC61}"/>
              </a:ext>
            </a:extLst>
          </p:cNvPr>
          <p:cNvSpPr txBox="1"/>
          <p:nvPr/>
        </p:nvSpPr>
        <p:spPr>
          <a:xfrm>
            <a:off x="8838062" y="3679454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Einberufung</a:t>
            </a:r>
          </a:p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Beschlussvorlagen</a:t>
            </a:r>
          </a:p>
        </p:txBody>
      </p:sp>
      <p:cxnSp>
        <p:nvCxnSpPr>
          <p:cNvPr id="82" name="Gerade Verbindung mit Pfeil 81">
            <a:extLst>
              <a:ext uri="{FF2B5EF4-FFF2-40B4-BE49-F238E27FC236}">
                <a16:creationId xmlns:a16="http://schemas.microsoft.com/office/drawing/2014/main" id="{74396C61-C890-4170-AA47-BDC361F1D2A9}"/>
              </a:ext>
            </a:extLst>
          </p:cNvPr>
          <p:cNvCxnSpPr>
            <a:cxnSpLocks/>
          </p:cNvCxnSpPr>
          <p:nvPr/>
        </p:nvCxnSpPr>
        <p:spPr>
          <a:xfrm>
            <a:off x="5350488" y="2620743"/>
            <a:ext cx="0" cy="135879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hteck: obere Ecken abgeschnitten 90">
            <a:extLst>
              <a:ext uri="{FF2B5EF4-FFF2-40B4-BE49-F238E27FC236}">
                <a16:creationId xmlns:a16="http://schemas.microsoft.com/office/drawing/2014/main" id="{FEEE6587-8EBB-41BF-8481-25E5EF1CE7EC}"/>
              </a:ext>
            </a:extLst>
          </p:cNvPr>
          <p:cNvSpPr/>
          <p:nvPr/>
        </p:nvSpPr>
        <p:spPr>
          <a:xfrm>
            <a:off x="1605272" y="4617648"/>
            <a:ext cx="1573367" cy="513206"/>
          </a:xfrm>
          <a:prstGeom prst="snip2SameRect">
            <a:avLst/>
          </a:prstGeom>
          <a:solidFill>
            <a:schemeClr val="bg2">
              <a:lumMod val="9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Buchführung</a:t>
            </a:r>
          </a:p>
        </p:txBody>
      </p:sp>
      <p:sp>
        <p:nvSpPr>
          <p:cNvPr id="92" name="Rechteck: obere Ecken abgeschnitten 91">
            <a:extLst>
              <a:ext uri="{FF2B5EF4-FFF2-40B4-BE49-F238E27FC236}">
                <a16:creationId xmlns:a16="http://schemas.microsoft.com/office/drawing/2014/main" id="{2257E72E-B0E3-496F-A419-706FB58B0295}"/>
              </a:ext>
            </a:extLst>
          </p:cNvPr>
          <p:cNvSpPr/>
          <p:nvPr/>
        </p:nvSpPr>
        <p:spPr>
          <a:xfrm>
            <a:off x="1613185" y="5205497"/>
            <a:ext cx="1573367" cy="513206"/>
          </a:xfrm>
          <a:prstGeom prst="snip2SameRect">
            <a:avLst/>
          </a:prstGeom>
          <a:solidFill>
            <a:schemeClr val="bg2">
              <a:lumMod val="9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AV-Beschlüssen</a:t>
            </a:r>
          </a:p>
        </p:txBody>
      </p:sp>
      <p:sp>
        <p:nvSpPr>
          <p:cNvPr id="93" name="Rechteck: obere Ecken abgeschnitten 92">
            <a:extLst>
              <a:ext uri="{FF2B5EF4-FFF2-40B4-BE49-F238E27FC236}">
                <a16:creationId xmlns:a16="http://schemas.microsoft.com/office/drawing/2014/main" id="{B0D8B2AB-AB60-4C17-A6A7-ECDE9AFB164D}"/>
              </a:ext>
            </a:extLst>
          </p:cNvPr>
          <p:cNvSpPr/>
          <p:nvPr/>
        </p:nvSpPr>
        <p:spPr>
          <a:xfrm>
            <a:off x="1605272" y="5793346"/>
            <a:ext cx="1573368" cy="513206"/>
          </a:xfrm>
          <a:prstGeom prst="snip2SameRect">
            <a:avLst/>
          </a:prstGeom>
          <a:solidFill>
            <a:schemeClr val="bg2">
              <a:lumMod val="9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&amp; Wirtschaftsprüfung</a:t>
            </a:r>
          </a:p>
        </p:txBody>
      </p:sp>
      <p:cxnSp>
        <p:nvCxnSpPr>
          <p:cNvPr id="105" name="Verbinder: gewinkelt 104">
            <a:extLst>
              <a:ext uri="{FF2B5EF4-FFF2-40B4-BE49-F238E27FC236}">
                <a16:creationId xmlns:a16="http://schemas.microsoft.com/office/drawing/2014/main" id="{165E7E53-0F05-42F6-87C8-66ECF3DC34A4}"/>
              </a:ext>
            </a:extLst>
          </p:cNvPr>
          <p:cNvCxnSpPr>
            <a:cxnSpLocks/>
            <a:stCxn id="91" idx="2"/>
            <a:endCxn id="119" idx="2"/>
          </p:cNvCxnSpPr>
          <p:nvPr/>
        </p:nvCxnSpPr>
        <p:spPr>
          <a:xfrm rot="10800000">
            <a:off x="1093644" y="4210455"/>
            <a:ext cx="511628" cy="663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Verbinder: gewinkelt 107">
            <a:extLst>
              <a:ext uri="{FF2B5EF4-FFF2-40B4-BE49-F238E27FC236}">
                <a16:creationId xmlns:a16="http://schemas.microsoft.com/office/drawing/2014/main" id="{65E1A2EB-B52B-4583-8E73-D7644957A0C3}"/>
              </a:ext>
            </a:extLst>
          </p:cNvPr>
          <p:cNvCxnSpPr>
            <a:cxnSpLocks/>
            <a:stCxn id="9" idx="1"/>
            <a:endCxn id="93" idx="0"/>
          </p:cNvCxnSpPr>
          <p:nvPr/>
        </p:nvCxnSpPr>
        <p:spPr>
          <a:xfrm rot="10800000" flipV="1">
            <a:off x="3178640" y="4874251"/>
            <a:ext cx="1390312" cy="117569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feld 110">
            <a:extLst>
              <a:ext uri="{FF2B5EF4-FFF2-40B4-BE49-F238E27FC236}">
                <a16:creationId xmlns:a16="http://schemas.microsoft.com/office/drawing/2014/main" id="{8DB12263-AB88-456A-A85E-76012D879D4E}"/>
              </a:ext>
            </a:extLst>
          </p:cNvPr>
          <p:cNvSpPr txBox="1"/>
          <p:nvPr/>
        </p:nvSpPr>
        <p:spPr>
          <a:xfrm>
            <a:off x="3259009" y="4420722"/>
            <a:ext cx="1227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Wahrnehmung </a:t>
            </a:r>
          </a:p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der Aufgaben</a:t>
            </a:r>
          </a:p>
        </p:txBody>
      </p:sp>
      <p:cxnSp>
        <p:nvCxnSpPr>
          <p:cNvPr id="116" name="Verbinder: gewinkelt 115">
            <a:extLst>
              <a:ext uri="{FF2B5EF4-FFF2-40B4-BE49-F238E27FC236}">
                <a16:creationId xmlns:a16="http://schemas.microsoft.com/office/drawing/2014/main" id="{AB427DCB-9BD2-4697-9A79-F89339113BAF}"/>
              </a:ext>
            </a:extLst>
          </p:cNvPr>
          <p:cNvCxnSpPr>
            <a:cxnSpLocks/>
            <a:endCxn id="119" idx="1"/>
          </p:cNvCxnSpPr>
          <p:nvPr/>
        </p:nvCxnSpPr>
        <p:spPr>
          <a:xfrm rot="16200000" flipH="1">
            <a:off x="-638146" y="2471161"/>
            <a:ext cx="2162898" cy="53741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Flussdiagramm: Mehrere Dokumente 118">
            <a:extLst>
              <a:ext uri="{FF2B5EF4-FFF2-40B4-BE49-F238E27FC236}">
                <a16:creationId xmlns:a16="http://schemas.microsoft.com/office/drawing/2014/main" id="{F92D2D6D-D93E-43AD-B534-4800A74EBB4C}"/>
              </a:ext>
            </a:extLst>
          </p:cNvPr>
          <p:cNvSpPr/>
          <p:nvPr/>
        </p:nvSpPr>
        <p:spPr>
          <a:xfrm>
            <a:off x="712010" y="3400290"/>
            <a:ext cx="886566" cy="842053"/>
          </a:xfrm>
          <a:prstGeom prst="flowChartMultidocument">
            <a:avLst/>
          </a:prstGeom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Berichte</a:t>
            </a:r>
          </a:p>
        </p:txBody>
      </p:sp>
      <p:cxnSp>
        <p:nvCxnSpPr>
          <p:cNvPr id="140" name="Gerade Verbindung mit Pfeil 139">
            <a:extLst>
              <a:ext uri="{FF2B5EF4-FFF2-40B4-BE49-F238E27FC236}">
                <a16:creationId xmlns:a16="http://schemas.microsoft.com/office/drawing/2014/main" id="{D7F451BE-9B37-4734-8C42-59602B20C859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174597" y="1631765"/>
            <a:ext cx="4299314" cy="13883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Verbinder: gewinkelt 146">
            <a:extLst>
              <a:ext uri="{FF2B5EF4-FFF2-40B4-BE49-F238E27FC236}">
                <a16:creationId xmlns:a16="http://schemas.microsoft.com/office/drawing/2014/main" id="{86EEE97C-FF83-45D6-A1E4-56BD8DA95C8E}"/>
              </a:ext>
            </a:extLst>
          </p:cNvPr>
          <p:cNvCxnSpPr>
            <a:cxnSpLocks/>
            <a:stCxn id="93" idx="2"/>
            <a:endCxn id="119" idx="2"/>
          </p:cNvCxnSpPr>
          <p:nvPr/>
        </p:nvCxnSpPr>
        <p:spPr>
          <a:xfrm rot="10800000">
            <a:off x="1093644" y="4210455"/>
            <a:ext cx="511628" cy="18394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feld 149">
            <a:extLst>
              <a:ext uri="{FF2B5EF4-FFF2-40B4-BE49-F238E27FC236}">
                <a16:creationId xmlns:a16="http://schemas.microsoft.com/office/drawing/2014/main" id="{73529218-7F35-44F8-8B09-36B011F9DDB4}"/>
              </a:ext>
            </a:extLst>
          </p:cNvPr>
          <p:cNvSpPr txBox="1"/>
          <p:nvPr/>
        </p:nvSpPr>
        <p:spPr>
          <a:xfrm>
            <a:off x="712010" y="6087123"/>
            <a:ext cx="7809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Erstellen</a:t>
            </a:r>
          </a:p>
        </p:txBody>
      </p:sp>
      <p:sp>
        <p:nvSpPr>
          <p:cNvPr id="151" name="Textfeld 150">
            <a:extLst>
              <a:ext uri="{FF2B5EF4-FFF2-40B4-BE49-F238E27FC236}">
                <a16:creationId xmlns:a16="http://schemas.microsoft.com/office/drawing/2014/main" id="{E8902C68-BA4A-46B3-BFB6-DD207F42AEA2}"/>
              </a:ext>
            </a:extLst>
          </p:cNvPr>
          <p:cNvSpPr txBox="1"/>
          <p:nvPr/>
        </p:nvSpPr>
        <p:spPr>
          <a:xfrm>
            <a:off x="1748468" y="1357383"/>
            <a:ext cx="11897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Einsichtnahme</a:t>
            </a:r>
          </a:p>
        </p:txBody>
      </p:sp>
      <p:cxnSp>
        <p:nvCxnSpPr>
          <p:cNvPr id="158" name="Verbinder: gewinkelt 157">
            <a:extLst>
              <a:ext uri="{FF2B5EF4-FFF2-40B4-BE49-F238E27FC236}">
                <a16:creationId xmlns:a16="http://schemas.microsoft.com/office/drawing/2014/main" id="{23ACC5CB-7D62-4C77-A450-13A481F407A3}"/>
              </a:ext>
            </a:extLst>
          </p:cNvPr>
          <p:cNvCxnSpPr>
            <a:cxnSpLocks/>
            <a:stCxn id="5" idx="3"/>
            <a:endCxn id="162" idx="2"/>
          </p:cNvCxnSpPr>
          <p:nvPr/>
        </p:nvCxnSpPr>
        <p:spPr>
          <a:xfrm flipV="1">
            <a:off x="7690098" y="699745"/>
            <a:ext cx="980092" cy="93202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Rechteck: diagonal liegende Ecken abgeschnitten 161">
            <a:extLst>
              <a:ext uri="{FF2B5EF4-FFF2-40B4-BE49-F238E27FC236}">
                <a16:creationId xmlns:a16="http://schemas.microsoft.com/office/drawing/2014/main" id="{A06EF437-9FD7-4F65-961F-B0CACE9016B9}"/>
              </a:ext>
            </a:extLst>
          </p:cNvPr>
          <p:cNvSpPr/>
          <p:nvPr/>
        </p:nvSpPr>
        <p:spPr>
          <a:xfrm>
            <a:off x="8670190" y="443141"/>
            <a:ext cx="1638146" cy="513207"/>
          </a:xfrm>
          <a:prstGeom prst="snip2Diag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Geschäftsordnung</a:t>
            </a:r>
          </a:p>
        </p:txBody>
      </p:sp>
      <p:sp>
        <p:nvSpPr>
          <p:cNvPr id="164" name="Textfeld 163">
            <a:extLst>
              <a:ext uri="{FF2B5EF4-FFF2-40B4-BE49-F238E27FC236}">
                <a16:creationId xmlns:a16="http://schemas.microsoft.com/office/drawing/2014/main" id="{0E0A0B1B-CC6D-4A4F-9E3B-84DFE66905B7}"/>
              </a:ext>
            </a:extLst>
          </p:cNvPr>
          <p:cNvSpPr txBox="1"/>
          <p:nvPr/>
        </p:nvSpPr>
        <p:spPr>
          <a:xfrm>
            <a:off x="8175311" y="1122256"/>
            <a:ext cx="942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Festlegung</a:t>
            </a:r>
          </a:p>
        </p:txBody>
      </p:sp>
      <p:sp>
        <p:nvSpPr>
          <p:cNvPr id="166" name="Textfeld 165">
            <a:extLst>
              <a:ext uri="{FF2B5EF4-FFF2-40B4-BE49-F238E27FC236}">
                <a16:creationId xmlns:a16="http://schemas.microsoft.com/office/drawing/2014/main" id="{BBC41E8C-2693-4D5C-BFEE-6AE5F200A2D2}"/>
              </a:ext>
            </a:extLst>
          </p:cNvPr>
          <p:cNvSpPr txBox="1"/>
          <p:nvPr/>
        </p:nvSpPr>
        <p:spPr>
          <a:xfrm>
            <a:off x="1605272" y="3377749"/>
            <a:ext cx="13260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Jahresabschluss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Lagebericht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Revisionsbericht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cxnSp>
        <p:nvCxnSpPr>
          <p:cNvPr id="193" name="Verbinder: gewinkelt 192">
            <a:extLst>
              <a:ext uri="{FF2B5EF4-FFF2-40B4-BE49-F238E27FC236}">
                <a16:creationId xmlns:a16="http://schemas.microsoft.com/office/drawing/2014/main" id="{389F2581-4F6A-43AD-A33E-6DD3EC02CAEE}"/>
              </a:ext>
            </a:extLst>
          </p:cNvPr>
          <p:cNvCxnSpPr>
            <a:cxnSpLocks/>
            <a:stCxn id="92" idx="2"/>
            <a:endCxn id="119" idx="2"/>
          </p:cNvCxnSpPr>
          <p:nvPr/>
        </p:nvCxnSpPr>
        <p:spPr>
          <a:xfrm rot="10800000">
            <a:off x="1093645" y="4210454"/>
            <a:ext cx="519541" cy="125164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Rechteck 199">
            <a:extLst>
              <a:ext uri="{FF2B5EF4-FFF2-40B4-BE49-F238E27FC236}">
                <a16:creationId xmlns:a16="http://schemas.microsoft.com/office/drawing/2014/main" id="{0580ECF0-F71F-40E5-B68A-DB84440BEEB6}"/>
              </a:ext>
            </a:extLst>
          </p:cNvPr>
          <p:cNvSpPr/>
          <p:nvPr/>
        </p:nvSpPr>
        <p:spPr>
          <a:xfrm>
            <a:off x="4768099" y="4772330"/>
            <a:ext cx="2625321" cy="2556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Vorsitz</a:t>
            </a:r>
          </a:p>
        </p:txBody>
      </p:sp>
      <p:sp>
        <p:nvSpPr>
          <p:cNvPr id="201" name="Rechteck 200">
            <a:extLst>
              <a:ext uri="{FF2B5EF4-FFF2-40B4-BE49-F238E27FC236}">
                <a16:creationId xmlns:a16="http://schemas.microsoft.com/office/drawing/2014/main" id="{3EF3263D-1B0A-45F8-BDE6-ECBED1C670F6}"/>
              </a:ext>
            </a:extLst>
          </p:cNvPr>
          <p:cNvSpPr/>
          <p:nvPr/>
        </p:nvSpPr>
        <p:spPr>
          <a:xfrm>
            <a:off x="4768098" y="5112715"/>
            <a:ext cx="1266390" cy="51320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Arbeitsdirektor</a:t>
            </a:r>
          </a:p>
        </p:txBody>
      </p:sp>
      <p:sp>
        <p:nvSpPr>
          <p:cNvPr id="202" name="Rechteck 201">
            <a:extLst>
              <a:ext uri="{FF2B5EF4-FFF2-40B4-BE49-F238E27FC236}">
                <a16:creationId xmlns:a16="http://schemas.microsoft.com/office/drawing/2014/main" id="{8087916B-CBCD-43AB-9AD7-8C022427B811}"/>
              </a:ext>
            </a:extLst>
          </p:cNvPr>
          <p:cNvSpPr/>
          <p:nvPr/>
        </p:nvSpPr>
        <p:spPr>
          <a:xfrm>
            <a:off x="6129528" y="5112714"/>
            <a:ext cx="1263891" cy="51320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Reguläres Mitglied</a:t>
            </a:r>
          </a:p>
        </p:txBody>
      </p:sp>
      <p:sp>
        <p:nvSpPr>
          <p:cNvPr id="205" name="Rechteck: abgerundete Ecken 204">
            <a:extLst>
              <a:ext uri="{FF2B5EF4-FFF2-40B4-BE49-F238E27FC236}">
                <a16:creationId xmlns:a16="http://schemas.microsoft.com/office/drawing/2014/main" id="{78C6B865-D136-4E64-9F72-CCBEBA57605F}"/>
              </a:ext>
            </a:extLst>
          </p:cNvPr>
          <p:cNvSpPr/>
          <p:nvPr/>
        </p:nvSpPr>
        <p:spPr>
          <a:xfrm>
            <a:off x="4768098" y="4416924"/>
            <a:ext cx="2625321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Repräsentation &amp; ggf.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</a:t>
            </a:r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-Breaker</a:t>
            </a:r>
          </a:p>
        </p:txBody>
      </p:sp>
      <p:cxnSp>
        <p:nvCxnSpPr>
          <p:cNvPr id="213" name="Gerade Verbindung mit Pfeil 212">
            <a:extLst>
              <a:ext uri="{FF2B5EF4-FFF2-40B4-BE49-F238E27FC236}">
                <a16:creationId xmlns:a16="http://schemas.microsoft.com/office/drawing/2014/main" id="{A6E6BDE4-7EB6-4AA0-B3D8-CE7517A3D3F6}"/>
              </a:ext>
            </a:extLst>
          </p:cNvPr>
          <p:cNvCxnSpPr>
            <a:cxnSpLocks/>
            <a:stCxn id="9" idx="1"/>
            <a:endCxn id="91" idx="0"/>
          </p:cNvCxnSpPr>
          <p:nvPr/>
        </p:nvCxnSpPr>
        <p:spPr>
          <a:xfrm flipH="1" flipV="1">
            <a:off x="3178639" y="4874251"/>
            <a:ext cx="1390313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Verbinder: gewinkelt 217">
            <a:extLst>
              <a:ext uri="{FF2B5EF4-FFF2-40B4-BE49-F238E27FC236}">
                <a16:creationId xmlns:a16="http://schemas.microsoft.com/office/drawing/2014/main" id="{1B7AAED6-36F6-4E7E-BBE0-65DBB738B440}"/>
              </a:ext>
            </a:extLst>
          </p:cNvPr>
          <p:cNvCxnSpPr>
            <a:cxnSpLocks/>
            <a:stCxn id="9" idx="1"/>
            <a:endCxn id="92" idx="0"/>
          </p:cNvCxnSpPr>
          <p:nvPr/>
        </p:nvCxnSpPr>
        <p:spPr>
          <a:xfrm rot="10800000" flipV="1">
            <a:off x="3186552" y="4874252"/>
            <a:ext cx="1382400" cy="58784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Rechteck: obere Ecken abgeschnitten 220">
            <a:extLst>
              <a:ext uri="{FF2B5EF4-FFF2-40B4-BE49-F238E27FC236}">
                <a16:creationId xmlns:a16="http://schemas.microsoft.com/office/drawing/2014/main" id="{17CE9349-2D5D-4ED3-8DA5-1E0EE90A85A2}"/>
              </a:ext>
            </a:extLst>
          </p:cNvPr>
          <p:cNvSpPr/>
          <p:nvPr/>
        </p:nvSpPr>
        <p:spPr>
          <a:xfrm>
            <a:off x="8408906" y="5384820"/>
            <a:ext cx="1438084" cy="288000"/>
          </a:xfrm>
          <a:prstGeom prst="snip2SameRect">
            <a:avLst/>
          </a:prstGeom>
          <a:noFill/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Aufgabe</a:t>
            </a:r>
          </a:p>
        </p:txBody>
      </p:sp>
      <p:sp>
        <p:nvSpPr>
          <p:cNvPr id="222" name="Rechteck 221">
            <a:extLst>
              <a:ext uri="{FF2B5EF4-FFF2-40B4-BE49-F238E27FC236}">
                <a16:creationId xmlns:a16="http://schemas.microsoft.com/office/drawing/2014/main" id="{E5F930AA-FE79-47BA-A77E-7499303493CC}"/>
              </a:ext>
            </a:extLst>
          </p:cNvPr>
          <p:cNvSpPr/>
          <p:nvPr/>
        </p:nvSpPr>
        <p:spPr>
          <a:xfrm>
            <a:off x="8408906" y="5800303"/>
            <a:ext cx="1438084" cy="288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 / Organteil</a:t>
            </a:r>
          </a:p>
        </p:txBody>
      </p:sp>
      <p:sp>
        <p:nvSpPr>
          <p:cNvPr id="224" name="Rechteck 223">
            <a:extLst>
              <a:ext uri="{FF2B5EF4-FFF2-40B4-BE49-F238E27FC236}">
                <a16:creationId xmlns:a16="http://schemas.microsoft.com/office/drawing/2014/main" id="{9DAC0702-F017-4949-911E-CBD6608E8684}"/>
              </a:ext>
            </a:extLst>
          </p:cNvPr>
          <p:cNvSpPr/>
          <p:nvPr/>
        </p:nvSpPr>
        <p:spPr>
          <a:xfrm>
            <a:off x="10034402" y="5384820"/>
            <a:ext cx="1438084" cy="28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Z.T. vorhanden</a:t>
            </a:r>
          </a:p>
        </p:txBody>
      </p:sp>
      <p:sp>
        <p:nvSpPr>
          <p:cNvPr id="225" name="Rechteck: abgerundete Ecken 224">
            <a:extLst>
              <a:ext uri="{FF2B5EF4-FFF2-40B4-BE49-F238E27FC236}">
                <a16:creationId xmlns:a16="http://schemas.microsoft.com/office/drawing/2014/main" id="{50BB23D4-9489-4640-8875-369B39AD4850}"/>
              </a:ext>
            </a:extLst>
          </p:cNvPr>
          <p:cNvSpPr/>
          <p:nvPr/>
        </p:nvSpPr>
        <p:spPr>
          <a:xfrm>
            <a:off x="10034402" y="5800303"/>
            <a:ext cx="1438084" cy="288000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Funktion</a:t>
            </a:r>
          </a:p>
        </p:txBody>
      </p:sp>
    </p:spTree>
    <p:extLst>
      <p:ext uri="{BB962C8B-B14F-4D97-AF65-F5344CB8AC3E}">
        <p14:creationId xmlns:p14="http://schemas.microsoft.com/office/powerpoint/2010/main" val="1117717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hteck 122">
            <a:extLst>
              <a:ext uri="{FF2B5EF4-FFF2-40B4-BE49-F238E27FC236}">
                <a16:creationId xmlns:a16="http://schemas.microsoft.com/office/drawing/2014/main" id="{38B163D7-629B-40D0-BED9-E5DA85F463D8}"/>
              </a:ext>
            </a:extLst>
          </p:cNvPr>
          <p:cNvSpPr/>
          <p:nvPr/>
        </p:nvSpPr>
        <p:spPr>
          <a:xfrm>
            <a:off x="6117337" y="5507408"/>
            <a:ext cx="1263891" cy="51320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Rechteck 121">
            <a:extLst>
              <a:ext uri="{FF2B5EF4-FFF2-40B4-BE49-F238E27FC236}">
                <a16:creationId xmlns:a16="http://schemas.microsoft.com/office/drawing/2014/main" id="{0AA0CF2F-BBDE-4B51-9670-AA0AE02CC2AA}"/>
              </a:ext>
            </a:extLst>
          </p:cNvPr>
          <p:cNvSpPr/>
          <p:nvPr/>
        </p:nvSpPr>
        <p:spPr>
          <a:xfrm>
            <a:off x="5964937" y="5355008"/>
            <a:ext cx="1263891" cy="51320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36B9089-A90E-46C9-BA1F-A5D3B607318A}"/>
              </a:ext>
            </a:extLst>
          </p:cNvPr>
          <p:cNvSpPr/>
          <p:nvPr/>
        </p:nvSpPr>
        <p:spPr>
          <a:xfrm>
            <a:off x="4156919" y="642786"/>
            <a:ext cx="3216187" cy="27349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</a:t>
            </a:r>
            <a:r>
              <a:rPr lang="de-DE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A74B6DCD-5E6D-4BC3-A689-E42960D1EB40}"/>
              </a:ext>
            </a:extLst>
          </p:cNvPr>
          <p:cNvSpPr/>
          <p:nvPr/>
        </p:nvSpPr>
        <p:spPr>
          <a:xfrm>
            <a:off x="4349488" y="1583494"/>
            <a:ext cx="2831037" cy="25559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F28A1AC-9467-4E76-A702-F915CF636AD9}"/>
              </a:ext>
            </a:extLst>
          </p:cNvPr>
          <p:cNvSpPr/>
          <p:nvPr/>
        </p:nvSpPr>
        <p:spPr>
          <a:xfrm>
            <a:off x="9162288" y="1769365"/>
            <a:ext cx="2657856" cy="46939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Shareholder-Meeting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E0DD3FDF-70A1-4401-80FD-5FE3994BCD7F}"/>
              </a:ext>
            </a:extLst>
          </p:cNvPr>
          <p:cNvCxnSpPr>
            <a:cxnSpLocks/>
            <a:stCxn id="11" idx="1"/>
            <a:endCxn id="5" idx="3"/>
          </p:cNvCxnSpPr>
          <p:nvPr/>
        </p:nvCxnSpPr>
        <p:spPr>
          <a:xfrm flipH="1">
            <a:off x="7373106" y="2004061"/>
            <a:ext cx="1789182" cy="620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57F40A1E-9F22-48EC-8606-342A72142150}"/>
              </a:ext>
            </a:extLst>
          </p:cNvPr>
          <p:cNvSpPr txBox="1"/>
          <p:nvPr/>
        </p:nvSpPr>
        <p:spPr>
          <a:xfrm>
            <a:off x="7744958" y="2014160"/>
            <a:ext cx="1045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Bestellung &amp;</a:t>
            </a:r>
          </a:p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Abberufung</a:t>
            </a:r>
          </a:p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Kontrolle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C50F9B77-D45D-49F6-9401-79FCDC809E0D}"/>
              </a:ext>
            </a:extLst>
          </p:cNvPr>
          <p:cNvSpPr/>
          <p:nvPr/>
        </p:nvSpPr>
        <p:spPr>
          <a:xfrm>
            <a:off x="4156919" y="299885"/>
            <a:ext cx="3216187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Leitung, Management &amp; Kontrolle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E1DBE9EA-0A2E-450E-A6AB-B08AA62CF862}"/>
              </a:ext>
            </a:extLst>
          </p:cNvPr>
          <p:cNvSpPr/>
          <p:nvPr/>
        </p:nvSpPr>
        <p:spPr>
          <a:xfrm>
            <a:off x="4349495" y="2182126"/>
            <a:ext cx="1169027" cy="513207"/>
          </a:xfrm>
          <a:prstGeom prst="rect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Inside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EF15B474-0DAC-40A9-B1B2-932ED7B242D9}"/>
              </a:ext>
            </a:extLst>
          </p:cNvPr>
          <p:cNvSpPr/>
          <p:nvPr/>
        </p:nvSpPr>
        <p:spPr>
          <a:xfrm>
            <a:off x="5707948" y="2182125"/>
            <a:ext cx="1472587" cy="513207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Outside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E4CD5193-5916-4F52-8921-AE780BA6204A}"/>
              </a:ext>
            </a:extLst>
          </p:cNvPr>
          <p:cNvSpPr/>
          <p:nvPr/>
        </p:nvSpPr>
        <p:spPr>
          <a:xfrm>
            <a:off x="4349496" y="1582935"/>
            <a:ext cx="1368000" cy="2556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CEO (Inside Dir.)</a:t>
            </a:r>
          </a:p>
        </p:txBody>
      </p:sp>
      <p:cxnSp>
        <p:nvCxnSpPr>
          <p:cNvPr id="39" name="Verbinder: gewinkelt 38">
            <a:extLst>
              <a:ext uri="{FF2B5EF4-FFF2-40B4-BE49-F238E27FC236}">
                <a16:creationId xmlns:a16="http://schemas.microsoft.com/office/drawing/2014/main" id="{4EE465F4-A0F6-4836-A330-471C28EFCE5B}"/>
              </a:ext>
            </a:extLst>
          </p:cNvPr>
          <p:cNvCxnSpPr>
            <a:cxnSpLocks/>
            <a:stCxn id="16" idx="0"/>
            <a:endCxn id="74" idx="2"/>
          </p:cNvCxnSpPr>
          <p:nvPr/>
        </p:nvCxnSpPr>
        <p:spPr>
          <a:xfrm rot="5400000" flipH="1" flipV="1">
            <a:off x="5177992" y="1595111"/>
            <a:ext cx="343033" cy="830998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Verbinder: gewinkelt 39">
            <a:extLst>
              <a:ext uri="{FF2B5EF4-FFF2-40B4-BE49-F238E27FC236}">
                <a16:creationId xmlns:a16="http://schemas.microsoft.com/office/drawing/2014/main" id="{155DFE9A-45E9-4959-B085-79BFBB596CF0}"/>
              </a:ext>
            </a:extLst>
          </p:cNvPr>
          <p:cNvCxnSpPr>
            <a:cxnSpLocks/>
            <a:stCxn id="18" idx="0"/>
            <a:endCxn id="74" idx="2"/>
          </p:cNvCxnSpPr>
          <p:nvPr/>
        </p:nvCxnSpPr>
        <p:spPr>
          <a:xfrm rot="16200000" flipV="1">
            <a:off x="5933109" y="1670991"/>
            <a:ext cx="343032" cy="67923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30AE9734-9190-4B87-A07C-91053F7FFE37}"/>
              </a:ext>
            </a:extLst>
          </p:cNvPr>
          <p:cNvSpPr txBox="1"/>
          <p:nvPr/>
        </p:nvSpPr>
        <p:spPr>
          <a:xfrm>
            <a:off x="6490343" y="1865562"/>
            <a:ext cx="698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Wahlen</a:t>
            </a:r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id="{99BE5A26-5953-4CBB-9EB7-37D96B568CDD}"/>
              </a:ext>
            </a:extLst>
          </p:cNvPr>
          <p:cNvSpPr/>
          <p:nvPr/>
        </p:nvSpPr>
        <p:spPr>
          <a:xfrm>
            <a:off x="4348733" y="1079786"/>
            <a:ext cx="1415033" cy="433028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Leitung der Gesellschaft</a:t>
            </a:r>
          </a:p>
        </p:txBody>
      </p:sp>
      <p:sp>
        <p:nvSpPr>
          <p:cNvPr id="162" name="Rechteck: diagonal liegende Ecken abgeschnitten 161">
            <a:extLst>
              <a:ext uri="{FF2B5EF4-FFF2-40B4-BE49-F238E27FC236}">
                <a16:creationId xmlns:a16="http://schemas.microsoft.com/office/drawing/2014/main" id="{A06EF437-9FD7-4F65-961F-B0CACE9016B9}"/>
              </a:ext>
            </a:extLst>
          </p:cNvPr>
          <p:cNvSpPr/>
          <p:nvPr/>
        </p:nvSpPr>
        <p:spPr>
          <a:xfrm>
            <a:off x="9519743" y="299885"/>
            <a:ext cx="1942946" cy="513207"/>
          </a:xfrm>
          <a:prstGeom prst="snip2Diag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Unternehmenssatzung</a:t>
            </a:r>
          </a:p>
        </p:txBody>
      </p:sp>
      <p:sp>
        <p:nvSpPr>
          <p:cNvPr id="164" name="Textfeld 163">
            <a:extLst>
              <a:ext uri="{FF2B5EF4-FFF2-40B4-BE49-F238E27FC236}">
                <a16:creationId xmlns:a16="http://schemas.microsoft.com/office/drawing/2014/main" id="{0E0A0B1B-CC6D-4A4F-9E3B-84DFE66905B7}"/>
              </a:ext>
            </a:extLst>
          </p:cNvPr>
          <p:cNvSpPr txBox="1"/>
          <p:nvPr/>
        </p:nvSpPr>
        <p:spPr>
          <a:xfrm>
            <a:off x="9718247" y="1152729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By-Laws</a:t>
            </a:r>
          </a:p>
        </p:txBody>
      </p:sp>
      <p:sp>
        <p:nvSpPr>
          <p:cNvPr id="202" name="Rechteck 201">
            <a:extLst>
              <a:ext uri="{FF2B5EF4-FFF2-40B4-BE49-F238E27FC236}">
                <a16:creationId xmlns:a16="http://schemas.microsoft.com/office/drawing/2014/main" id="{8087916B-CBCD-43AB-9AD7-8C022427B811}"/>
              </a:ext>
            </a:extLst>
          </p:cNvPr>
          <p:cNvSpPr/>
          <p:nvPr/>
        </p:nvSpPr>
        <p:spPr>
          <a:xfrm>
            <a:off x="5814852" y="4409246"/>
            <a:ext cx="1263891" cy="51320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Audit-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Committie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Rechteck: obere Ecken abgeschnitten 220">
            <a:extLst>
              <a:ext uri="{FF2B5EF4-FFF2-40B4-BE49-F238E27FC236}">
                <a16:creationId xmlns:a16="http://schemas.microsoft.com/office/drawing/2014/main" id="{17CE9349-2D5D-4ED3-8DA5-1E0EE90A85A2}"/>
              </a:ext>
            </a:extLst>
          </p:cNvPr>
          <p:cNvSpPr/>
          <p:nvPr/>
        </p:nvSpPr>
        <p:spPr>
          <a:xfrm>
            <a:off x="10221620" y="3423761"/>
            <a:ext cx="1438084" cy="288000"/>
          </a:xfrm>
          <a:prstGeom prst="snip2SameRect">
            <a:avLst/>
          </a:prstGeom>
          <a:noFill/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Aufgabe</a:t>
            </a:r>
          </a:p>
        </p:txBody>
      </p:sp>
      <p:sp>
        <p:nvSpPr>
          <p:cNvPr id="222" name="Rechteck 221">
            <a:extLst>
              <a:ext uri="{FF2B5EF4-FFF2-40B4-BE49-F238E27FC236}">
                <a16:creationId xmlns:a16="http://schemas.microsoft.com/office/drawing/2014/main" id="{E5F930AA-FE79-47BA-A77E-7499303493CC}"/>
              </a:ext>
            </a:extLst>
          </p:cNvPr>
          <p:cNvSpPr/>
          <p:nvPr/>
        </p:nvSpPr>
        <p:spPr>
          <a:xfrm>
            <a:off x="10221620" y="3014342"/>
            <a:ext cx="1438084" cy="288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 / Organteil</a:t>
            </a:r>
          </a:p>
        </p:txBody>
      </p:sp>
      <p:sp>
        <p:nvSpPr>
          <p:cNvPr id="225" name="Rechteck: abgerundete Ecken 224">
            <a:extLst>
              <a:ext uri="{FF2B5EF4-FFF2-40B4-BE49-F238E27FC236}">
                <a16:creationId xmlns:a16="http://schemas.microsoft.com/office/drawing/2014/main" id="{50BB23D4-9489-4640-8875-369B39AD4850}"/>
              </a:ext>
            </a:extLst>
          </p:cNvPr>
          <p:cNvSpPr/>
          <p:nvPr/>
        </p:nvSpPr>
        <p:spPr>
          <a:xfrm>
            <a:off x="8574630" y="3020157"/>
            <a:ext cx="1438084" cy="288000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Funktion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4B2CCF4B-41FA-4690-9037-40172FBD6BDA}"/>
              </a:ext>
            </a:extLst>
          </p:cNvPr>
          <p:cNvSpPr/>
          <p:nvPr/>
        </p:nvSpPr>
        <p:spPr>
          <a:xfrm>
            <a:off x="5812537" y="1584052"/>
            <a:ext cx="1368000" cy="2556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Chairman</a:t>
            </a:r>
          </a:p>
        </p:txBody>
      </p: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115B9D7A-B68C-4B68-87B4-7B8E1E6FEC83}"/>
              </a:ext>
            </a:extLst>
          </p:cNvPr>
          <p:cNvCxnSpPr>
            <a:cxnSpLocks/>
          </p:cNvCxnSpPr>
          <p:nvPr/>
        </p:nvCxnSpPr>
        <p:spPr>
          <a:xfrm flipV="1">
            <a:off x="5764530" y="1521175"/>
            <a:ext cx="0" cy="369347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hteck: abgerundete Ecken 84">
            <a:extLst>
              <a:ext uri="{FF2B5EF4-FFF2-40B4-BE49-F238E27FC236}">
                <a16:creationId xmlns:a16="http://schemas.microsoft.com/office/drawing/2014/main" id="{AED3A20D-6517-4052-A24F-AA34802ECEE7}"/>
              </a:ext>
            </a:extLst>
          </p:cNvPr>
          <p:cNvSpPr/>
          <p:nvPr/>
        </p:nvSpPr>
        <p:spPr>
          <a:xfrm>
            <a:off x="4344962" y="2770387"/>
            <a:ext cx="1173561" cy="433028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Leitung &amp; Management</a:t>
            </a:r>
          </a:p>
        </p:txBody>
      </p:sp>
      <p:sp>
        <p:nvSpPr>
          <p:cNvPr id="90" name="Rechteck: abgerundete Ecken 89">
            <a:extLst>
              <a:ext uri="{FF2B5EF4-FFF2-40B4-BE49-F238E27FC236}">
                <a16:creationId xmlns:a16="http://schemas.microsoft.com/office/drawing/2014/main" id="{A2DECA66-5723-40F6-9BB1-313EFCDB25A0}"/>
              </a:ext>
            </a:extLst>
          </p:cNvPr>
          <p:cNvSpPr/>
          <p:nvPr/>
        </p:nvSpPr>
        <p:spPr>
          <a:xfrm>
            <a:off x="5706566" y="2770387"/>
            <a:ext cx="1472587" cy="433028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Kontrolle &amp; Treuhand</a:t>
            </a:r>
          </a:p>
        </p:txBody>
      </p:sp>
      <p:sp>
        <p:nvSpPr>
          <p:cNvPr id="100" name="Rechteck: abgerundete Ecken 99">
            <a:extLst>
              <a:ext uri="{FF2B5EF4-FFF2-40B4-BE49-F238E27FC236}">
                <a16:creationId xmlns:a16="http://schemas.microsoft.com/office/drawing/2014/main" id="{D2F4B48E-0BAD-48A1-A818-5C6AC876B440}"/>
              </a:ext>
            </a:extLst>
          </p:cNvPr>
          <p:cNvSpPr/>
          <p:nvPr/>
        </p:nvSpPr>
        <p:spPr>
          <a:xfrm>
            <a:off x="5763766" y="1079786"/>
            <a:ext cx="1415033" cy="433028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Koordination &amp; Vorsitz Board</a:t>
            </a:r>
          </a:p>
        </p:txBody>
      </p:sp>
      <p:sp>
        <p:nvSpPr>
          <p:cNvPr id="121" name="Rechteck 120">
            <a:extLst>
              <a:ext uri="{FF2B5EF4-FFF2-40B4-BE49-F238E27FC236}">
                <a16:creationId xmlns:a16="http://schemas.microsoft.com/office/drawing/2014/main" id="{75B69B8E-A44A-40BB-9730-5D9AE9863CB4}"/>
              </a:ext>
            </a:extLst>
          </p:cNvPr>
          <p:cNvSpPr/>
          <p:nvPr/>
        </p:nvSpPr>
        <p:spPr>
          <a:xfrm>
            <a:off x="5812537" y="5202608"/>
            <a:ext cx="1263891" cy="51320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Management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Committie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chteck: obere Ecken abgeschnitten 128">
            <a:extLst>
              <a:ext uri="{FF2B5EF4-FFF2-40B4-BE49-F238E27FC236}">
                <a16:creationId xmlns:a16="http://schemas.microsoft.com/office/drawing/2014/main" id="{F32EA370-0770-4BA4-AB5F-9E342075AB9F}"/>
              </a:ext>
            </a:extLst>
          </p:cNvPr>
          <p:cNvSpPr/>
          <p:nvPr/>
        </p:nvSpPr>
        <p:spPr>
          <a:xfrm>
            <a:off x="9125178" y="4299411"/>
            <a:ext cx="1573367" cy="988534"/>
          </a:xfrm>
          <a:prstGeom prst="snip2SameRect">
            <a:avLst/>
          </a:prstGeom>
          <a:solidFill>
            <a:schemeClr val="bg2">
              <a:lumMod val="9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Jahresabschluss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Wirtschaftsprüfer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cxnSp>
        <p:nvCxnSpPr>
          <p:cNvPr id="133" name="Gerade Verbindung mit Pfeil 132">
            <a:extLst>
              <a:ext uri="{FF2B5EF4-FFF2-40B4-BE49-F238E27FC236}">
                <a16:creationId xmlns:a16="http://schemas.microsoft.com/office/drawing/2014/main" id="{DEA0E861-AB87-4494-9337-B2DFC7766CD1}"/>
              </a:ext>
            </a:extLst>
          </p:cNvPr>
          <p:cNvCxnSpPr>
            <a:cxnSpLocks/>
            <a:stCxn id="202" idx="3"/>
          </p:cNvCxnSpPr>
          <p:nvPr/>
        </p:nvCxnSpPr>
        <p:spPr>
          <a:xfrm>
            <a:off x="7078743" y="4665850"/>
            <a:ext cx="2035047" cy="674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feld 136">
            <a:extLst>
              <a:ext uri="{FF2B5EF4-FFF2-40B4-BE49-F238E27FC236}">
                <a16:creationId xmlns:a16="http://schemas.microsoft.com/office/drawing/2014/main" id="{1E48EFE2-D079-4F5D-9204-0B55192F1E7B}"/>
              </a:ext>
            </a:extLst>
          </p:cNvPr>
          <p:cNvSpPr txBox="1"/>
          <p:nvPr/>
        </p:nvSpPr>
        <p:spPr>
          <a:xfrm>
            <a:off x="7701919" y="4403253"/>
            <a:ext cx="788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Kontrolle</a:t>
            </a:r>
          </a:p>
        </p:txBody>
      </p:sp>
      <p:sp>
        <p:nvSpPr>
          <p:cNvPr id="138" name="Rechteck: obere Ecken abgeschnitten 137">
            <a:extLst>
              <a:ext uri="{FF2B5EF4-FFF2-40B4-BE49-F238E27FC236}">
                <a16:creationId xmlns:a16="http://schemas.microsoft.com/office/drawing/2014/main" id="{B35C97C4-21EC-4BB2-A43E-44C6D95653EA}"/>
              </a:ext>
            </a:extLst>
          </p:cNvPr>
          <p:cNvSpPr/>
          <p:nvPr/>
        </p:nvSpPr>
        <p:spPr>
          <a:xfrm>
            <a:off x="9113790" y="5507409"/>
            <a:ext cx="1573367" cy="513206"/>
          </a:xfrm>
          <a:prstGeom prst="snip2SameRect">
            <a:avLst/>
          </a:prstGeom>
          <a:solidFill>
            <a:schemeClr val="bg2">
              <a:lumMod val="9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des Unternehmens</a:t>
            </a:r>
          </a:p>
        </p:txBody>
      </p:sp>
      <p:cxnSp>
        <p:nvCxnSpPr>
          <p:cNvPr id="139" name="Gerade Verbindung mit Pfeil 138">
            <a:extLst>
              <a:ext uri="{FF2B5EF4-FFF2-40B4-BE49-F238E27FC236}">
                <a16:creationId xmlns:a16="http://schemas.microsoft.com/office/drawing/2014/main" id="{D9554ABB-CAC5-484A-A2CA-7EA14C052C80}"/>
              </a:ext>
            </a:extLst>
          </p:cNvPr>
          <p:cNvCxnSpPr>
            <a:cxnSpLocks/>
            <a:stCxn id="123" idx="3"/>
            <a:endCxn id="138" idx="2"/>
          </p:cNvCxnSpPr>
          <p:nvPr/>
        </p:nvCxnSpPr>
        <p:spPr>
          <a:xfrm>
            <a:off x="7381228" y="5764012"/>
            <a:ext cx="173256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feld 140">
            <a:extLst>
              <a:ext uri="{FF2B5EF4-FFF2-40B4-BE49-F238E27FC236}">
                <a16:creationId xmlns:a16="http://schemas.microsoft.com/office/drawing/2014/main" id="{874D48C4-850A-4FC6-BE52-A5DFD8B577D8}"/>
              </a:ext>
            </a:extLst>
          </p:cNvPr>
          <p:cNvSpPr txBox="1"/>
          <p:nvPr/>
        </p:nvSpPr>
        <p:spPr>
          <a:xfrm>
            <a:off x="7633847" y="5287945"/>
            <a:ext cx="1227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Wahrnehmung </a:t>
            </a:r>
          </a:p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der Aufgabe</a:t>
            </a:r>
          </a:p>
        </p:txBody>
      </p:sp>
      <p:cxnSp>
        <p:nvCxnSpPr>
          <p:cNvPr id="144" name="Verbinder: gewinkelt 143">
            <a:extLst>
              <a:ext uri="{FF2B5EF4-FFF2-40B4-BE49-F238E27FC236}">
                <a16:creationId xmlns:a16="http://schemas.microsoft.com/office/drawing/2014/main" id="{50B04FDA-42BF-4ED9-8237-B1DD10E2887A}"/>
              </a:ext>
            </a:extLst>
          </p:cNvPr>
          <p:cNvCxnSpPr>
            <a:cxnSpLocks/>
            <a:stCxn id="85" idx="2"/>
            <a:endCxn id="121" idx="1"/>
          </p:cNvCxnSpPr>
          <p:nvPr/>
        </p:nvCxnSpPr>
        <p:spPr>
          <a:xfrm rot="16200000" flipH="1">
            <a:off x="4244242" y="3890916"/>
            <a:ext cx="2255797" cy="88079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Gerade Verbindung mit Pfeil 148">
            <a:extLst>
              <a:ext uri="{FF2B5EF4-FFF2-40B4-BE49-F238E27FC236}">
                <a16:creationId xmlns:a16="http://schemas.microsoft.com/office/drawing/2014/main" id="{1495080A-C331-4754-8454-AF4693CE082D}"/>
              </a:ext>
            </a:extLst>
          </p:cNvPr>
          <p:cNvCxnSpPr>
            <a:cxnSpLocks/>
            <a:stCxn id="90" idx="2"/>
            <a:endCxn id="202" idx="0"/>
          </p:cNvCxnSpPr>
          <p:nvPr/>
        </p:nvCxnSpPr>
        <p:spPr>
          <a:xfrm>
            <a:off x="6442860" y="3203415"/>
            <a:ext cx="3938" cy="1205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hteck 155">
            <a:extLst>
              <a:ext uri="{FF2B5EF4-FFF2-40B4-BE49-F238E27FC236}">
                <a16:creationId xmlns:a16="http://schemas.microsoft.com/office/drawing/2014/main" id="{03781D03-9FE5-425E-B252-EEA851A04CF6}"/>
              </a:ext>
            </a:extLst>
          </p:cNvPr>
          <p:cNvSpPr/>
          <p:nvPr/>
        </p:nvSpPr>
        <p:spPr>
          <a:xfrm>
            <a:off x="4416899" y="3574936"/>
            <a:ext cx="2693734" cy="46939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Zusammenfindung zu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Committies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Delegation Entscheidungskompetenz</a:t>
            </a:r>
          </a:p>
        </p:txBody>
      </p:sp>
      <p:cxnSp>
        <p:nvCxnSpPr>
          <p:cNvPr id="159" name="Gerade Verbindung mit Pfeil 158">
            <a:extLst>
              <a:ext uri="{FF2B5EF4-FFF2-40B4-BE49-F238E27FC236}">
                <a16:creationId xmlns:a16="http://schemas.microsoft.com/office/drawing/2014/main" id="{DDC1A587-7947-4DF3-BA46-85A6B2B43A76}"/>
              </a:ext>
            </a:extLst>
          </p:cNvPr>
          <p:cNvCxnSpPr>
            <a:cxnSpLocks/>
            <a:stCxn id="11" idx="0"/>
            <a:endCxn id="162" idx="1"/>
          </p:cNvCxnSpPr>
          <p:nvPr/>
        </p:nvCxnSpPr>
        <p:spPr>
          <a:xfrm flipV="1">
            <a:off x="10491216" y="813092"/>
            <a:ext cx="0" cy="95627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Gruppieren 135">
            <a:extLst>
              <a:ext uri="{FF2B5EF4-FFF2-40B4-BE49-F238E27FC236}">
                <a16:creationId xmlns:a16="http://schemas.microsoft.com/office/drawing/2014/main" id="{FE5AD5B7-A86D-48A9-B5BB-8E46A81731C3}"/>
              </a:ext>
            </a:extLst>
          </p:cNvPr>
          <p:cNvGrpSpPr/>
          <p:nvPr/>
        </p:nvGrpSpPr>
        <p:grpSpPr>
          <a:xfrm>
            <a:off x="8574630" y="3389306"/>
            <a:ext cx="1438084" cy="369347"/>
            <a:chOff x="2096155" y="2401040"/>
            <a:chExt cx="1438084" cy="369347"/>
          </a:xfrm>
        </p:grpSpPr>
        <p:cxnSp>
          <p:nvCxnSpPr>
            <p:cNvPr id="165" name="Gerader Verbinder 164">
              <a:extLst>
                <a:ext uri="{FF2B5EF4-FFF2-40B4-BE49-F238E27FC236}">
                  <a16:creationId xmlns:a16="http://schemas.microsoft.com/office/drawing/2014/main" id="{DD15AB63-1A53-4A09-BE83-9E67595587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6155" y="2401040"/>
              <a:ext cx="0" cy="369347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feld 166">
              <a:extLst>
                <a:ext uri="{FF2B5EF4-FFF2-40B4-BE49-F238E27FC236}">
                  <a16:creationId xmlns:a16="http://schemas.microsoft.com/office/drawing/2014/main" id="{CA1B3943-976B-4544-B32F-874C82950294}"/>
                </a:ext>
              </a:extLst>
            </p:cNvPr>
            <p:cNvSpPr txBox="1"/>
            <p:nvPr/>
          </p:nvSpPr>
          <p:spPr>
            <a:xfrm>
              <a:off x="2096155" y="2447213"/>
              <a:ext cx="14380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latin typeface="Arial" panose="020B0604020202020204" pitchFamily="34" charset="0"/>
                  <a:cs typeface="Arial" panose="020B0604020202020204" pitchFamily="34" charset="0"/>
                </a:rPr>
                <a:t>z.T. Personalunion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443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hteck: diagonal liegende Ecken abgeschnitten 222">
            <a:extLst>
              <a:ext uri="{FF2B5EF4-FFF2-40B4-BE49-F238E27FC236}">
                <a16:creationId xmlns:a16="http://schemas.microsoft.com/office/drawing/2014/main" id="{98929B49-D6E4-4A53-8149-A9F9E9D47E2B}"/>
              </a:ext>
            </a:extLst>
          </p:cNvPr>
          <p:cNvSpPr/>
          <p:nvPr/>
        </p:nvSpPr>
        <p:spPr>
          <a:xfrm>
            <a:off x="5623026" y="5509873"/>
            <a:ext cx="2089250" cy="513207"/>
          </a:xfrm>
          <a:prstGeom prst="snip2DiagRect">
            <a:avLst/>
          </a:prstGeom>
          <a:solidFill>
            <a:schemeClr val="bg2">
              <a:lumMod val="9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Geschäftsführung</a:t>
            </a:r>
          </a:p>
        </p:txBody>
      </p:sp>
      <p:sp>
        <p:nvSpPr>
          <p:cNvPr id="220" name="Rechteck: diagonal liegende Ecken abgeschnitten 219">
            <a:extLst>
              <a:ext uri="{FF2B5EF4-FFF2-40B4-BE49-F238E27FC236}">
                <a16:creationId xmlns:a16="http://schemas.microsoft.com/office/drawing/2014/main" id="{DFC5DA99-81AB-478D-9473-3488296DD946}"/>
              </a:ext>
            </a:extLst>
          </p:cNvPr>
          <p:cNvSpPr/>
          <p:nvPr/>
        </p:nvSpPr>
        <p:spPr>
          <a:xfrm>
            <a:off x="5470626" y="5357473"/>
            <a:ext cx="2089250" cy="513207"/>
          </a:xfrm>
          <a:prstGeom prst="snip2DiagRect">
            <a:avLst/>
          </a:prstGeom>
          <a:solidFill>
            <a:schemeClr val="bg2">
              <a:lumMod val="9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Geschäftsführung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36B9089-A90E-46C9-BA1F-A5D3B607318A}"/>
              </a:ext>
            </a:extLst>
          </p:cNvPr>
          <p:cNvSpPr/>
          <p:nvPr/>
        </p:nvSpPr>
        <p:spPr>
          <a:xfrm>
            <a:off x="3924572" y="843002"/>
            <a:ext cx="3216187" cy="115837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Verwaltungsrat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F28A1AC-9467-4E76-A702-F915CF636AD9}"/>
              </a:ext>
            </a:extLst>
          </p:cNvPr>
          <p:cNvSpPr/>
          <p:nvPr/>
        </p:nvSpPr>
        <p:spPr>
          <a:xfrm>
            <a:off x="9162288" y="845089"/>
            <a:ext cx="2657856" cy="46939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Shareholder-Meeting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E0DD3FDF-70A1-4401-80FD-5FE3994BCD7F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7134850" y="1079785"/>
            <a:ext cx="2027438" cy="77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57F40A1E-9F22-48EC-8606-342A72142150}"/>
              </a:ext>
            </a:extLst>
          </p:cNvPr>
          <p:cNvSpPr txBox="1"/>
          <p:nvPr/>
        </p:nvSpPr>
        <p:spPr>
          <a:xfrm>
            <a:off x="7628784" y="469522"/>
            <a:ext cx="1045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Bestellung &amp;</a:t>
            </a:r>
          </a:p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Abberufung</a:t>
            </a:r>
          </a:p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Kontrolle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C50F9B77-D45D-49F6-9401-79FCDC809E0D}"/>
              </a:ext>
            </a:extLst>
          </p:cNvPr>
          <p:cNvSpPr/>
          <p:nvPr/>
        </p:nvSpPr>
        <p:spPr>
          <a:xfrm>
            <a:off x="3918663" y="483564"/>
            <a:ext cx="3216187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Überwachungs- &amp; Leitungsfunktion</a:t>
            </a:r>
          </a:p>
        </p:txBody>
      </p:sp>
      <p:sp>
        <p:nvSpPr>
          <p:cNvPr id="221" name="Rechteck: obere Ecken abgeschnitten 220">
            <a:extLst>
              <a:ext uri="{FF2B5EF4-FFF2-40B4-BE49-F238E27FC236}">
                <a16:creationId xmlns:a16="http://schemas.microsoft.com/office/drawing/2014/main" id="{17CE9349-2D5D-4ED3-8DA5-1E0EE90A85A2}"/>
              </a:ext>
            </a:extLst>
          </p:cNvPr>
          <p:cNvSpPr/>
          <p:nvPr/>
        </p:nvSpPr>
        <p:spPr>
          <a:xfrm>
            <a:off x="9262462" y="4601425"/>
            <a:ext cx="1438084" cy="288000"/>
          </a:xfrm>
          <a:prstGeom prst="snip2SameRect">
            <a:avLst/>
          </a:prstGeom>
          <a:noFill/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Aufgabe</a:t>
            </a:r>
          </a:p>
        </p:txBody>
      </p:sp>
      <p:sp>
        <p:nvSpPr>
          <p:cNvPr id="222" name="Rechteck 221">
            <a:extLst>
              <a:ext uri="{FF2B5EF4-FFF2-40B4-BE49-F238E27FC236}">
                <a16:creationId xmlns:a16="http://schemas.microsoft.com/office/drawing/2014/main" id="{E5F930AA-FE79-47BA-A77E-7499303493CC}"/>
              </a:ext>
            </a:extLst>
          </p:cNvPr>
          <p:cNvSpPr/>
          <p:nvPr/>
        </p:nvSpPr>
        <p:spPr>
          <a:xfrm>
            <a:off x="9262462" y="4192006"/>
            <a:ext cx="1438084" cy="288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 / Organteil</a:t>
            </a:r>
          </a:p>
        </p:txBody>
      </p:sp>
      <p:sp>
        <p:nvSpPr>
          <p:cNvPr id="225" name="Rechteck: abgerundete Ecken 224">
            <a:extLst>
              <a:ext uri="{FF2B5EF4-FFF2-40B4-BE49-F238E27FC236}">
                <a16:creationId xmlns:a16="http://schemas.microsoft.com/office/drawing/2014/main" id="{50BB23D4-9489-4640-8875-369B39AD4850}"/>
              </a:ext>
            </a:extLst>
          </p:cNvPr>
          <p:cNvSpPr/>
          <p:nvPr/>
        </p:nvSpPr>
        <p:spPr>
          <a:xfrm>
            <a:off x="9262462" y="3784674"/>
            <a:ext cx="1438084" cy="288000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Funktion</a:t>
            </a:r>
          </a:p>
        </p:txBody>
      </p:sp>
      <p:sp>
        <p:nvSpPr>
          <p:cNvPr id="169" name="Rechteck: diagonal liegende Ecken abgeschnitten 168">
            <a:extLst>
              <a:ext uri="{FF2B5EF4-FFF2-40B4-BE49-F238E27FC236}">
                <a16:creationId xmlns:a16="http://schemas.microsoft.com/office/drawing/2014/main" id="{0DFA7896-1144-43C8-AB62-2006AF1C4E3B}"/>
              </a:ext>
            </a:extLst>
          </p:cNvPr>
          <p:cNvSpPr/>
          <p:nvPr/>
        </p:nvSpPr>
        <p:spPr>
          <a:xfrm>
            <a:off x="354673" y="823182"/>
            <a:ext cx="2089250" cy="513207"/>
          </a:xfrm>
          <a:prstGeom prst="snip2Diag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Grundlinien der Tätigkeit der Gesellschaft</a:t>
            </a:r>
          </a:p>
        </p:txBody>
      </p:sp>
      <p:cxnSp>
        <p:nvCxnSpPr>
          <p:cNvPr id="170" name="Gerade Verbindung mit Pfeil 169">
            <a:extLst>
              <a:ext uri="{FF2B5EF4-FFF2-40B4-BE49-F238E27FC236}">
                <a16:creationId xmlns:a16="http://schemas.microsoft.com/office/drawing/2014/main" id="{C4D5FBEF-C692-4A51-AD4E-8BF1F5419B9C}"/>
              </a:ext>
            </a:extLst>
          </p:cNvPr>
          <p:cNvCxnSpPr>
            <a:cxnSpLocks/>
            <a:endCxn id="169" idx="0"/>
          </p:cNvCxnSpPr>
          <p:nvPr/>
        </p:nvCxnSpPr>
        <p:spPr>
          <a:xfrm flipH="1">
            <a:off x="2443923" y="1079786"/>
            <a:ext cx="147815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feld 177">
            <a:extLst>
              <a:ext uri="{FF2B5EF4-FFF2-40B4-BE49-F238E27FC236}">
                <a16:creationId xmlns:a16="http://schemas.microsoft.com/office/drawing/2014/main" id="{09643118-272C-419A-A953-AC9F3CF6AB62}"/>
              </a:ext>
            </a:extLst>
          </p:cNvPr>
          <p:cNvSpPr txBox="1"/>
          <p:nvPr/>
        </p:nvSpPr>
        <p:spPr>
          <a:xfrm>
            <a:off x="2706935" y="792688"/>
            <a:ext cx="942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Festlegung</a:t>
            </a:r>
          </a:p>
        </p:txBody>
      </p:sp>
      <p:sp>
        <p:nvSpPr>
          <p:cNvPr id="182" name="Rechteck: diagonal liegende Ecken abgeschnitten 181">
            <a:extLst>
              <a:ext uri="{FF2B5EF4-FFF2-40B4-BE49-F238E27FC236}">
                <a16:creationId xmlns:a16="http://schemas.microsoft.com/office/drawing/2014/main" id="{B6C6CBFC-DC37-42B7-813B-E9DD5AA757A4}"/>
              </a:ext>
            </a:extLst>
          </p:cNvPr>
          <p:cNvSpPr/>
          <p:nvPr/>
        </p:nvSpPr>
        <p:spPr>
          <a:xfrm>
            <a:off x="363919" y="1494378"/>
            <a:ext cx="2089250" cy="513207"/>
          </a:xfrm>
          <a:prstGeom prst="snip2DiagRect">
            <a:avLst/>
          </a:prstGeom>
          <a:solidFill>
            <a:schemeClr val="bg2">
              <a:lumMod val="9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Grundsatzentscheidungen</a:t>
            </a:r>
          </a:p>
        </p:txBody>
      </p:sp>
      <p:cxnSp>
        <p:nvCxnSpPr>
          <p:cNvPr id="183" name="Gerade Verbindung mit Pfeil 182">
            <a:extLst>
              <a:ext uri="{FF2B5EF4-FFF2-40B4-BE49-F238E27FC236}">
                <a16:creationId xmlns:a16="http://schemas.microsoft.com/office/drawing/2014/main" id="{3C4BBD0C-CD7D-47C3-8F53-F39FAFCC8646}"/>
              </a:ext>
            </a:extLst>
          </p:cNvPr>
          <p:cNvCxnSpPr>
            <a:cxnSpLocks/>
            <a:endCxn id="182" idx="0"/>
          </p:cNvCxnSpPr>
          <p:nvPr/>
        </p:nvCxnSpPr>
        <p:spPr>
          <a:xfrm flipH="1">
            <a:off x="2453169" y="1750982"/>
            <a:ext cx="1468911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feld 183">
            <a:extLst>
              <a:ext uri="{FF2B5EF4-FFF2-40B4-BE49-F238E27FC236}">
                <a16:creationId xmlns:a16="http://schemas.microsoft.com/office/drawing/2014/main" id="{18E9F4B8-FA2E-4DBA-931C-CB42AA3893C6}"/>
              </a:ext>
            </a:extLst>
          </p:cNvPr>
          <p:cNvSpPr txBox="1"/>
          <p:nvPr/>
        </p:nvSpPr>
        <p:spPr>
          <a:xfrm>
            <a:off x="2705409" y="1463884"/>
            <a:ext cx="953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Treffen von</a:t>
            </a:r>
          </a:p>
        </p:txBody>
      </p:sp>
      <p:sp>
        <p:nvSpPr>
          <p:cNvPr id="186" name="Rechteck 185">
            <a:extLst>
              <a:ext uri="{FF2B5EF4-FFF2-40B4-BE49-F238E27FC236}">
                <a16:creationId xmlns:a16="http://schemas.microsoft.com/office/drawing/2014/main" id="{D2ED6981-7EF3-4EA7-9387-E97DDC13760A}"/>
              </a:ext>
            </a:extLst>
          </p:cNvPr>
          <p:cNvSpPr/>
          <p:nvPr/>
        </p:nvSpPr>
        <p:spPr>
          <a:xfrm>
            <a:off x="9170225" y="1533945"/>
            <a:ext cx="2657856" cy="46939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Arbeitnehmerschaft</a:t>
            </a:r>
          </a:p>
        </p:txBody>
      </p:sp>
      <p:cxnSp>
        <p:nvCxnSpPr>
          <p:cNvPr id="187" name="Gerade Verbindung mit Pfeil 186">
            <a:extLst>
              <a:ext uri="{FF2B5EF4-FFF2-40B4-BE49-F238E27FC236}">
                <a16:creationId xmlns:a16="http://schemas.microsoft.com/office/drawing/2014/main" id="{6051492C-77BF-43EB-B216-3786B49DC037}"/>
              </a:ext>
            </a:extLst>
          </p:cNvPr>
          <p:cNvCxnSpPr>
            <a:cxnSpLocks/>
            <a:stCxn id="186" idx="1"/>
          </p:cNvCxnSpPr>
          <p:nvPr/>
        </p:nvCxnSpPr>
        <p:spPr>
          <a:xfrm flipH="1">
            <a:off x="7148697" y="1768641"/>
            <a:ext cx="2021528" cy="6207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feld 187">
            <a:extLst>
              <a:ext uri="{FF2B5EF4-FFF2-40B4-BE49-F238E27FC236}">
                <a16:creationId xmlns:a16="http://schemas.microsoft.com/office/drawing/2014/main" id="{4C06E72C-FFCB-45DC-B897-88FE07FA7F02}"/>
              </a:ext>
            </a:extLst>
          </p:cNvPr>
          <p:cNvSpPr txBox="1"/>
          <p:nvPr/>
        </p:nvSpPr>
        <p:spPr>
          <a:xfrm>
            <a:off x="7379440" y="1463884"/>
            <a:ext cx="1560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Ggf. Mitbestimmung</a:t>
            </a:r>
          </a:p>
        </p:txBody>
      </p:sp>
      <p:sp>
        <p:nvSpPr>
          <p:cNvPr id="196" name="Rechteck 195">
            <a:extLst>
              <a:ext uri="{FF2B5EF4-FFF2-40B4-BE49-F238E27FC236}">
                <a16:creationId xmlns:a16="http://schemas.microsoft.com/office/drawing/2014/main" id="{9E426CBF-E7BC-4252-9DD3-C2008F391FF7}"/>
              </a:ext>
            </a:extLst>
          </p:cNvPr>
          <p:cNvSpPr/>
          <p:nvPr/>
        </p:nvSpPr>
        <p:spPr>
          <a:xfrm>
            <a:off x="5038091" y="3434116"/>
            <a:ext cx="2657856" cy="469392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Geschäftsführende Direktoren</a:t>
            </a:r>
          </a:p>
        </p:txBody>
      </p:sp>
      <p:sp>
        <p:nvSpPr>
          <p:cNvPr id="203" name="Rechteck: abgerundete Ecken 202">
            <a:extLst>
              <a:ext uri="{FF2B5EF4-FFF2-40B4-BE49-F238E27FC236}">
                <a16:creationId xmlns:a16="http://schemas.microsoft.com/office/drawing/2014/main" id="{EBFF1E86-2024-4409-961D-7CAF738F7C5C}"/>
              </a:ext>
            </a:extLst>
          </p:cNvPr>
          <p:cNvSpPr/>
          <p:nvPr/>
        </p:nvSpPr>
        <p:spPr>
          <a:xfrm>
            <a:off x="5033923" y="3978608"/>
            <a:ext cx="2657856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Geschäftsführungsfunktion</a:t>
            </a:r>
          </a:p>
        </p:txBody>
      </p:sp>
      <p:sp>
        <p:nvSpPr>
          <p:cNvPr id="204" name="Textfeld 203">
            <a:extLst>
              <a:ext uri="{FF2B5EF4-FFF2-40B4-BE49-F238E27FC236}">
                <a16:creationId xmlns:a16="http://schemas.microsoft.com/office/drawing/2014/main" id="{02B1F831-2C62-4035-BE8F-BDA78F5AB638}"/>
              </a:ext>
            </a:extLst>
          </p:cNvPr>
          <p:cNvSpPr txBox="1"/>
          <p:nvPr/>
        </p:nvSpPr>
        <p:spPr>
          <a:xfrm>
            <a:off x="6372050" y="2311089"/>
            <a:ext cx="23514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Bestellung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Abbestellung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Vorgaben zur Geschäftsführung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Weisungsbefugnis</a:t>
            </a:r>
          </a:p>
        </p:txBody>
      </p:sp>
      <p:cxnSp>
        <p:nvCxnSpPr>
          <p:cNvPr id="215" name="Gerade Verbindung mit Pfeil 214">
            <a:extLst>
              <a:ext uri="{FF2B5EF4-FFF2-40B4-BE49-F238E27FC236}">
                <a16:creationId xmlns:a16="http://schemas.microsoft.com/office/drawing/2014/main" id="{A948C38A-BEF3-4727-AB12-D666ACEF3033}"/>
              </a:ext>
            </a:extLst>
          </p:cNvPr>
          <p:cNvCxnSpPr>
            <a:cxnSpLocks/>
            <a:endCxn id="196" idx="0"/>
          </p:cNvCxnSpPr>
          <p:nvPr/>
        </p:nvCxnSpPr>
        <p:spPr>
          <a:xfrm flipH="1">
            <a:off x="6367019" y="2006496"/>
            <a:ext cx="529" cy="14276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Rechteck: diagonal liegende Ecken abgeschnitten 218">
            <a:extLst>
              <a:ext uri="{FF2B5EF4-FFF2-40B4-BE49-F238E27FC236}">
                <a16:creationId xmlns:a16="http://schemas.microsoft.com/office/drawing/2014/main" id="{313BECEE-2433-4C8E-B1D5-49713E15D36B}"/>
              </a:ext>
            </a:extLst>
          </p:cNvPr>
          <p:cNvSpPr/>
          <p:nvPr/>
        </p:nvSpPr>
        <p:spPr>
          <a:xfrm>
            <a:off x="5318226" y="5205073"/>
            <a:ext cx="2089250" cy="513207"/>
          </a:xfrm>
          <a:prstGeom prst="snip2DiagRect">
            <a:avLst/>
          </a:prstGeom>
          <a:solidFill>
            <a:schemeClr val="bg2">
              <a:lumMod val="9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Geschäftsführung</a:t>
            </a:r>
          </a:p>
        </p:txBody>
      </p:sp>
      <p:cxnSp>
        <p:nvCxnSpPr>
          <p:cNvPr id="227" name="Gerade Verbindung mit Pfeil 226">
            <a:extLst>
              <a:ext uri="{FF2B5EF4-FFF2-40B4-BE49-F238E27FC236}">
                <a16:creationId xmlns:a16="http://schemas.microsoft.com/office/drawing/2014/main" id="{F2357521-376C-45EE-921B-D361204D3184}"/>
              </a:ext>
            </a:extLst>
          </p:cNvPr>
          <p:cNvCxnSpPr>
            <a:cxnSpLocks/>
            <a:stCxn id="203" idx="2"/>
            <a:endCxn id="219" idx="3"/>
          </p:cNvCxnSpPr>
          <p:nvPr/>
        </p:nvCxnSpPr>
        <p:spPr>
          <a:xfrm>
            <a:off x="6362851" y="4265120"/>
            <a:ext cx="0" cy="93995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feld 227">
            <a:extLst>
              <a:ext uri="{FF2B5EF4-FFF2-40B4-BE49-F238E27FC236}">
                <a16:creationId xmlns:a16="http://schemas.microsoft.com/office/drawing/2014/main" id="{00440478-283E-428F-AD89-214BE79F0146}"/>
              </a:ext>
            </a:extLst>
          </p:cNvPr>
          <p:cNvSpPr txBox="1"/>
          <p:nvPr/>
        </p:nvSpPr>
        <p:spPr>
          <a:xfrm>
            <a:off x="6372050" y="4504264"/>
            <a:ext cx="1227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Wahrnehmung 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der Aufgaben</a:t>
            </a:r>
          </a:p>
        </p:txBody>
      </p:sp>
      <p:cxnSp>
        <p:nvCxnSpPr>
          <p:cNvPr id="229" name="Verbinder: gewinkelt 228">
            <a:extLst>
              <a:ext uri="{FF2B5EF4-FFF2-40B4-BE49-F238E27FC236}">
                <a16:creationId xmlns:a16="http://schemas.microsoft.com/office/drawing/2014/main" id="{825C885E-A4A6-462A-AB31-C702A56A6726}"/>
              </a:ext>
            </a:extLst>
          </p:cNvPr>
          <p:cNvCxnSpPr>
            <a:cxnSpLocks/>
            <a:endCxn id="219" idx="2"/>
          </p:cNvCxnSpPr>
          <p:nvPr/>
        </p:nvCxnSpPr>
        <p:spPr>
          <a:xfrm rot="16200000" flipH="1">
            <a:off x="3077804" y="3221255"/>
            <a:ext cx="3460298" cy="102054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feld 229">
            <a:extLst>
              <a:ext uri="{FF2B5EF4-FFF2-40B4-BE49-F238E27FC236}">
                <a16:creationId xmlns:a16="http://schemas.microsoft.com/office/drawing/2014/main" id="{28910C4A-0768-4795-A54E-8F9A963B6F81}"/>
              </a:ext>
            </a:extLst>
          </p:cNvPr>
          <p:cNvSpPr txBox="1"/>
          <p:nvPr/>
        </p:nvSpPr>
        <p:spPr>
          <a:xfrm>
            <a:off x="3129013" y="3345646"/>
            <a:ext cx="1164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Aufgaben </a:t>
            </a:r>
          </a:p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an sich ziehen</a:t>
            </a:r>
          </a:p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(Einzelfall)</a:t>
            </a:r>
          </a:p>
        </p:txBody>
      </p:sp>
    </p:spTree>
    <p:extLst>
      <p:ext uri="{BB962C8B-B14F-4D97-AF65-F5344CB8AC3E}">
        <p14:creationId xmlns:p14="http://schemas.microsoft.com/office/powerpoint/2010/main" val="419750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4110758-C2F6-4A88-BF48-DCD4302F5FF9}"/>
              </a:ext>
            </a:extLst>
          </p:cNvPr>
          <p:cNvSpPr/>
          <p:nvPr/>
        </p:nvSpPr>
        <p:spPr>
          <a:xfrm>
            <a:off x="4568952" y="4007646"/>
            <a:ext cx="3023616" cy="173321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de-D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Leitungsorgan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1D107C28-BB64-42B1-9F52-1F7959602614}"/>
              </a:ext>
            </a:extLst>
          </p:cNvPr>
          <p:cNvSpPr/>
          <p:nvPr/>
        </p:nvSpPr>
        <p:spPr>
          <a:xfrm>
            <a:off x="4584192" y="5807595"/>
            <a:ext cx="3023616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Leitungs- &amp; Geschäftsführungsfunktion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F28A1AC-9467-4E76-A702-F915CF636AD9}"/>
              </a:ext>
            </a:extLst>
          </p:cNvPr>
          <p:cNvSpPr/>
          <p:nvPr/>
        </p:nvSpPr>
        <p:spPr>
          <a:xfrm>
            <a:off x="8816380" y="1251606"/>
            <a:ext cx="3023616" cy="46939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Hauptversammlung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E0DD3FDF-70A1-4401-80FD-5FE3994BCD7F}"/>
              </a:ext>
            </a:extLst>
          </p:cNvPr>
          <p:cNvCxnSpPr>
            <a:cxnSpLocks/>
            <a:stCxn id="11" idx="1"/>
            <a:endCxn id="31" idx="3"/>
          </p:cNvCxnSpPr>
          <p:nvPr/>
        </p:nvCxnSpPr>
        <p:spPr>
          <a:xfrm flipH="1" flipV="1">
            <a:off x="7497528" y="1485183"/>
            <a:ext cx="1318852" cy="1119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57F40A1E-9F22-48EC-8606-342A72142150}"/>
              </a:ext>
            </a:extLst>
          </p:cNvPr>
          <p:cNvSpPr txBox="1"/>
          <p:nvPr/>
        </p:nvSpPr>
        <p:spPr>
          <a:xfrm>
            <a:off x="7789608" y="1199106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Bestellung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36B9089-A90E-46C9-BA1F-A5D3B607318A}"/>
              </a:ext>
            </a:extLst>
          </p:cNvPr>
          <p:cNvSpPr/>
          <p:nvPr/>
        </p:nvSpPr>
        <p:spPr>
          <a:xfrm>
            <a:off x="4473911" y="642787"/>
            <a:ext cx="3216187" cy="197795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Aufsichtsorgan</a:t>
            </a: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C50F9B77-D45D-49F6-9401-79FCDC809E0D}"/>
              </a:ext>
            </a:extLst>
          </p:cNvPr>
          <p:cNvSpPr/>
          <p:nvPr/>
        </p:nvSpPr>
        <p:spPr>
          <a:xfrm>
            <a:off x="4473911" y="299885"/>
            <a:ext cx="3216187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Kontroll- &amp; Treuhandfunktion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E1DBE9EA-0A2E-450E-A6AB-B08AA62CF862}"/>
              </a:ext>
            </a:extLst>
          </p:cNvPr>
          <p:cNvSpPr/>
          <p:nvPr/>
        </p:nvSpPr>
        <p:spPr>
          <a:xfrm>
            <a:off x="4666488" y="1987054"/>
            <a:ext cx="1368000" cy="513207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Arbeitnehmer-Vertretung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EF15B474-0DAC-40A9-B1B2-932ED7B242D9}"/>
              </a:ext>
            </a:extLst>
          </p:cNvPr>
          <p:cNvSpPr/>
          <p:nvPr/>
        </p:nvSpPr>
        <p:spPr>
          <a:xfrm>
            <a:off x="6129528" y="1987053"/>
            <a:ext cx="1368000" cy="513207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Shareholder-Vertretung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B85D8F21-3EAD-42FD-AE5C-41AE56197144}"/>
              </a:ext>
            </a:extLst>
          </p:cNvPr>
          <p:cNvSpPr/>
          <p:nvPr/>
        </p:nvSpPr>
        <p:spPr>
          <a:xfrm>
            <a:off x="341376" y="2008962"/>
            <a:ext cx="3023616" cy="46939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Mitarbeiterschaft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EC966658-7BE6-4341-93E1-CCFF1D532AB1}"/>
              </a:ext>
            </a:extLst>
          </p:cNvPr>
          <p:cNvCxnSpPr>
            <a:cxnSpLocks/>
            <a:stCxn id="24" idx="3"/>
            <a:endCxn id="16" idx="1"/>
          </p:cNvCxnSpPr>
          <p:nvPr/>
        </p:nvCxnSpPr>
        <p:spPr>
          <a:xfrm>
            <a:off x="3364992" y="2243658"/>
            <a:ext cx="1301496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D0941B0B-CA0F-4C52-8AC7-875FD044E86F}"/>
              </a:ext>
            </a:extLst>
          </p:cNvPr>
          <p:cNvSpPr txBox="1"/>
          <p:nvPr/>
        </p:nvSpPr>
        <p:spPr>
          <a:xfrm>
            <a:off x="3544420" y="1968592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Bestellung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E4CD5193-5916-4F52-8921-AE780BA6204A}"/>
              </a:ext>
            </a:extLst>
          </p:cNvPr>
          <p:cNvSpPr/>
          <p:nvPr/>
        </p:nvSpPr>
        <p:spPr>
          <a:xfrm>
            <a:off x="4666488" y="1357383"/>
            <a:ext cx="2831040" cy="2556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Vorsitz</a:t>
            </a:r>
          </a:p>
        </p:txBody>
      </p:sp>
      <p:cxnSp>
        <p:nvCxnSpPr>
          <p:cNvPr id="39" name="Verbinder: gewinkelt 38">
            <a:extLst>
              <a:ext uri="{FF2B5EF4-FFF2-40B4-BE49-F238E27FC236}">
                <a16:creationId xmlns:a16="http://schemas.microsoft.com/office/drawing/2014/main" id="{4EE465F4-A0F6-4836-A330-471C28EFCE5B}"/>
              </a:ext>
            </a:extLst>
          </p:cNvPr>
          <p:cNvCxnSpPr>
            <a:cxnSpLocks/>
            <a:stCxn id="16" idx="0"/>
            <a:endCxn id="31" idx="2"/>
          </p:cNvCxnSpPr>
          <p:nvPr/>
        </p:nvCxnSpPr>
        <p:spPr>
          <a:xfrm rot="5400000" flipH="1" flipV="1">
            <a:off x="5529213" y="1434259"/>
            <a:ext cx="374071" cy="731520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Verbinder: gewinkelt 39">
            <a:extLst>
              <a:ext uri="{FF2B5EF4-FFF2-40B4-BE49-F238E27FC236}">
                <a16:creationId xmlns:a16="http://schemas.microsoft.com/office/drawing/2014/main" id="{155DFE9A-45E9-4959-B085-79BFBB596CF0}"/>
              </a:ext>
            </a:extLst>
          </p:cNvPr>
          <p:cNvCxnSpPr>
            <a:cxnSpLocks/>
            <a:stCxn id="18" idx="0"/>
            <a:endCxn id="31" idx="2"/>
          </p:cNvCxnSpPr>
          <p:nvPr/>
        </p:nvCxnSpPr>
        <p:spPr>
          <a:xfrm rot="16200000" flipV="1">
            <a:off x="6260733" y="1434258"/>
            <a:ext cx="374070" cy="731520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30AE9734-9190-4B87-A07C-91053F7FFE37}"/>
              </a:ext>
            </a:extLst>
          </p:cNvPr>
          <p:cNvSpPr txBox="1"/>
          <p:nvPr/>
        </p:nvSpPr>
        <p:spPr>
          <a:xfrm>
            <a:off x="6784939" y="1669212"/>
            <a:ext cx="528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Wahl</a:t>
            </a:r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id="{99BE5A26-5953-4CBB-9EB7-37D96B568CDD}"/>
              </a:ext>
            </a:extLst>
          </p:cNvPr>
          <p:cNvSpPr/>
          <p:nvPr/>
        </p:nvSpPr>
        <p:spPr>
          <a:xfrm>
            <a:off x="4666488" y="1027092"/>
            <a:ext cx="2831040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Regelfall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</a:t>
            </a:r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-Breaker</a:t>
            </a:r>
          </a:p>
        </p:txBody>
      </p: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DC46DF68-4775-4D55-8702-D9A526943E20}"/>
              </a:ext>
            </a:extLst>
          </p:cNvPr>
          <p:cNvCxnSpPr>
            <a:cxnSpLocks/>
          </p:cNvCxnSpPr>
          <p:nvPr/>
        </p:nvCxnSpPr>
        <p:spPr>
          <a:xfrm flipV="1">
            <a:off x="6813528" y="2620743"/>
            <a:ext cx="0" cy="13869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>
            <a:extLst>
              <a:ext uri="{FF2B5EF4-FFF2-40B4-BE49-F238E27FC236}">
                <a16:creationId xmlns:a16="http://schemas.microsoft.com/office/drawing/2014/main" id="{F04F026D-AA46-4C70-92DF-5B80C20F1EE4}"/>
              </a:ext>
            </a:extLst>
          </p:cNvPr>
          <p:cNvSpPr txBox="1"/>
          <p:nvPr/>
        </p:nvSpPr>
        <p:spPr>
          <a:xfrm>
            <a:off x="6813527" y="3040192"/>
            <a:ext cx="1608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Berichtspflicht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Zustimmungsvorlage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644F119D-5303-4556-ABE8-8EFD13BC269B}"/>
              </a:ext>
            </a:extLst>
          </p:cNvPr>
          <p:cNvSpPr txBox="1"/>
          <p:nvPr/>
        </p:nvSpPr>
        <p:spPr>
          <a:xfrm>
            <a:off x="3478244" y="2952037"/>
            <a:ext cx="1872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Bestellung &amp; Abberufung</a:t>
            </a:r>
            <a:endParaRPr lang="de-DE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Zustimmungsvorbehalt</a:t>
            </a:r>
          </a:p>
          <a:p>
            <a:pPr algn="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Überwachung</a:t>
            </a:r>
          </a:p>
        </p:txBody>
      </p:sp>
      <p:cxnSp>
        <p:nvCxnSpPr>
          <p:cNvPr id="82" name="Gerade Verbindung mit Pfeil 81">
            <a:extLst>
              <a:ext uri="{FF2B5EF4-FFF2-40B4-BE49-F238E27FC236}">
                <a16:creationId xmlns:a16="http://schemas.microsoft.com/office/drawing/2014/main" id="{74396C61-C890-4170-AA47-BDC361F1D2A9}"/>
              </a:ext>
            </a:extLst>
          </p:cNvPr>
          <p:cNvCxnSpPr>
            <a:cxnSpLocks/>
          </p:cNvCxnSpPr>
          <p:nvPr/>
        </p:nvCxnSpPr>
        <p:spPr>
          <a:xfrm>
            <a:off x="5350488" y="2620743"/>
            <a:ext cx="0" cy="135879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Verbinder: gewinkelt 115">
            <a:extLst>
              <a:ext uri="{FF2B5EF4-FFF2-40B4-BE49-F238E27FC236}">
                <a16:creationId xmlns:a16="http://schemas.microsoft.com/office/drawing/2014/main" id="{AB427DCB-9BD2-4697-9A79-F89339113BAF}"/>
              </a:ext>
            </a:extLst>
          </p:cNvPr>
          <p:cNvCxnSpPr>
            <a:cxnSpLocks/>
            <a:endCxn id="119" idx="1"/>
          </p:cNvCxnSpPr>
          <p:nvPr/>
        </p:nvCxnSpPr>
        <p:spPr>
          <a:xfrm rot="16200000" flipH="1">
            <a:off x="-702761" y="2523006"/>
            <a:ext cx="2292129" cy="537412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Flussdiagramm: Mehrere Dokumente 118">
            <a:extLst>
              <a:ext uri="{FF2B5EF4-FFF2-40B4-BE49-F238E27FC236}">
                <a16:creationId xmlns:a16="http://schemas.microsoft.com/office/drawing/2014/main" id="{F92D2D6D-D93E-43AD-B534-4800A74EBB4C}"/>
              </a:ext>
            </a:extLst>
          </p:cNvPr>
          <p:cNvSpPr/>
          <p:nvPr/>
        </p:nvSpPr>
        <p:spPr>
          <a:xfrm>
            <a:off x="712009" y="3387028"/>
            <a:ext cx="1573367" cy="1101497"/>
          </a:xfrm>
          <a:prstGeom prst="flowChartMultidocument">
            <a:avLst/>
          </a:prstGeom>
          <a:solidFill>
            <a:schemeClr val="accent5">
              <a:lumMod val="60000"/>
              <a:lumOff val="40000"/>
            </a:schemeClr>
          </a:solidFill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Zustimmungs-pflichtige Geschäfte</a:t>
            </a:r>
          </a:p>
          <a:p>
            <a:pPr algn="ctr"/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0" name="Gerade Verbindung mit Pfeil 139">
            <a:extLst>
              <a:ext uri="{FF2B5EF4-FFF2-40B4-BE49-F238E27FC236}">
                <a16:creationId xmlns:a16="http://schemas.microsoft.com/office/drawing/2014/main" id="{D7F451BE-9B37-4734-8C42-59602B20C859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174597" y="1631765"/>
            <a:ext cx="4299314" cy="13883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feld 150">
            <a:extLst>
              <a:ext uri="{FF2B5EF4-FFF2-40B4-BE49-F238E27FC236}">
                <a16:creationId xmlns:a16="http://schemas.microsoft.com/office/drawing/2014/main" id="{E8902C68-BA4A-46B3-BFB6-DD207F42AEA2}"/>
              </a:ext>
            </a:extLst>
          </p:cNvPr>
          <p:cNvSpPr txBox="1"/>
          <p:nvPr/>
        </p:nvSpPr>
        <p:spPr>
          <a:xfrm>
            <a:off x="1748468" y="1357383"/>
            <a:ext cx="10021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Erweiterung</a:t>
            </a:r>
          </a:p>
        </p:txBody>
      </p:sp>
      <p:sp>
        <p:nvSpPr>
          <p:cNvPr id="200" name="Rechteck 199">
            <a:extLst>
              <a:ext uri="{FF2B5EF4-FFF2-40B4-BE49-F238E27FC236}">
                <a16:creationId xmlns:a16="http://schemas.microsoft.com/office/drawing/2014/main" id="{0580ECF0-F71F-40E5-B68A-DB84440BEEB6}"/>
              </a:ext>
            </a:extLst>
          </p:cNvPr>
          <p:cNvSpPr/>
          <p:nvPr/>
        </p:nvSpPr>
        <p:spPr>
          <a:xfrm>
            <a:off x="4768099" y="4772330"/>
            <a:ext cx="2625321" cy="2556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Vorsitz</a:t>
            </a:r>
          </a:p>
        </p:txBody>
      </p:sp>
      <p:sp>
        <p:nvSpPr>
          <p:cNvPr id="202" name="Rechteck 201">
            <a:extLst>
              <a:ext uri="{FF2B5EF4-FFF2-40B4-BE49-F238E27FC236}">
                <a16:creationId xmlns:a16="http://schemas.microsoft.com/office/drawing/2014/main" id="{8087916B-CBCD-43AB-9AD7-8C022427B811}"/>
              </a:ext>
            </a:extLst>
          </p:cNvPr>
          <p:cNvSpPr/>
          <p:nvPr/>
        </p:nvSpPr>
        <p:spPr>
          <a:xfrm>
            <a:off x="4768098" y="5112714"/>
            <a:ext cx="2625321" cy="51320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Reguläres Mitglied</a:t>
            </a:r>
          </a:p>
        </p:txBody>
      </p:sp>
      <p:sp>
        <p:nvSpPr>
          <p:cNvPr id="205" name="Rechteck: abgerundete Ecken 204">
            <a:extLst>
              <a:ext uri="{FF2B5EF4-FFF2-40B4-BE49-F238E27FC236}">
                <a16:creationId xmlns:a16="http://schemas.microsoft.com/office/drawing/2014/main" id="{78C6B865-D136-4E64-9F72-CCBEBA57605F}"/>
              </a:ext>
            </a:extLst>
          </p:cNvPr>
          <p:cNvSpPr/>
          <p:nvPr/>
        </p:nvSpPr>
        <p:spPr>
          <a:xfrm>
            <a:off x="4768098" y="4416924"/>
            <a:ext cx="2625321" cy="286512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Regelfall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</a:t>
            </a:r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-Breaker</a:t>
            </a:r>
          </a:p>
        </p:txBody>
      </p:sp>
      <p:sp>
        <p:nvSpPr>
          <p:cNvPr id="221" name="Rechteck: diagonal liegende Ecken abgeschnitten 220">
            <a:extLst>
              <a:ext uri="{FF2B5EF4-FFF2-40B4-BE49-F238E27FC236}">
                <a16:creationId xmlns:a16="http://schemas.microsoft.com/office/drawing/2014/main" id="{17CE9349-2D5D-4ED3-8DA5-1E0EE90A85A2}"/>
              </a:ext>
            </a:extLst>
          </p:cNvPr>
          <p:cNvSpPr/>
          <p:nvPr/>
        </p:nvSpPr>
        <p:spPr>
          <a:xfrm>
            <a:off x="9498071" y="4070286"/>
            <a:ext cx="1438084" cy="288000"/>
          </a:xfrm>
          <a:prstGeom prst="snip2DiagRect">
            <a:avLst/>
          </a:prstGeom>
          <a:noFill/>
          <a:ln cap="sq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Regularium</a:t>
            </a:r>
          </a:p>
        </p:txBody>
      </p:sp>
      <p:sp>
        <p:nvSpPr>
          <p:cNvPr id="222" name="Rechteck 221">
            <a:extLst>
              <a:ext uri="{FF2B5EF4-FFF2-40B4-BE49-F238E27FC236}">
                <a16:creationId xmlns:a16="http://schemas.microsoft.com/office/drawing/2014/main" id="{E5F930AA-FE79-47BA-A77E-7499303493CC}"/>
              </a:ext>
            </a:extLst>
          </p:cNvPr>
          <p:cNvSpPr/>
          <p:nvPr/>
        </p:nvSpPr>
        <p:spPr>
          <a:xfrm>
            <a:off x="9498071" y="4485769"/>
            <a:ext cx="1438084" cy="288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 / Organteil</a:t>
            </a:r>
          </a:p>
        </p:txBody>
      </p:sp>
      <p:sp>
        <p:nvSpPr>
          <p:cNvPr id="224" name="Rechteck 223">
            <a:extLst>
              <a:ext uri="{FF2B5EF4-FFF2-40B4-BE49-F238E27FC236}">
                <a16:creationId xmlns:a16="http://schemas.microsoft.com/office/drawing/2014/main" id="{9DAC0702-F017-4949-911E-CBD6608E8684}"/>
              </a:ext>
            </a:extLst>
          </p:cNvPr>
          <p:cNvSpPr/>
          <p:nvPr/>
        </p:nvSpPr>
        <p:spPr>
          <a:xfrm>
            <a:off x="9498071" y="4910593"/>
            <a:ext cx="1438084" cy="28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Z.T. vorhanden</a:t>
            </a:r>
          </a:p>
        </p:txBody>
      </p:sp>
      <p:sp>
        <p:nvSpPr>
          <p:cNvPr id="225" name="Rechteck: abgerundete Ecken 224">
            <a:extLst>
              <a:ext uri="{FF2B5EF4-FFF2-40B4-BE49-F238E27FC236}">
                <a16:creationId xmlns:a16="http://schemas.microsoft.com/office/drawing/2014/main" id="{50BB23D4-9489-4640-8875-369B39AD4850}"/>
              </a:ext>
            </a:extLst>
          </p:cNvPr>
          <p:cNvSpPr/>
          <p:nvPr/>
        </p:nvSpPr>
        <p:spPr>
          <a:xfrm>
            <a:off x="9498071" y="5326076"/>
            <a:ext cx="1438084" cy="288000"/>
          </a:xfrm>
          <a:prstGeom prst="roundRect">
            <a:avLst>
              <a:gd name="adj" fmla="val 29433"/>
            </a:avLst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Funktion</a:t>
            </a:r>
          </a:p>
        </p:txBody>
      </p:sp>
      <p:cxnSp>
        <p:nvCxnSpPr>
          <p:cNvPr id="54" name="Verbinder: gewinkelt 53">
            <a:extLst>
              <a:ext uri="{FF2B5EF4-FFF2-40B4-BE49-F238E27FC236}">
                <a16:creationId xmlns:a16="http://schemas.microsoft.com/office/drawing/2014/main" id="{DA254836-ADAD-4D43-9F2E-026571968877}"/>
              </a:ext>
            </a:extLst>
          </p:cNvPr>
          <p:cNvCxnSpPr>
            <a:cxnSpLocks/>
            <a:stCxn id="11" idx="1"/>
            <a:endCxn id="18" idx="3"/>
          </p:cNvCxnSpPr>
          <p:nvPr/>
        </p:nvCxnSpPr>
        <p:spPr>
          <a:xfrm rot="10800000" flipV="1">
            <a:off x="7497528" y="1486301"/>
            <a:ext cx="1318852" cy="75735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hteck: diagonal liegende Ecken abgeschnitten 85">
            <a:extLst>
              <a:ext uri="{FF2B5EF4-FFF2-40B4-BE49-F238E27FC236}">
                <a16:creationId xmlns:a16="http://schemas.microsoft.com/office/drawing/2014/main" id="{9F54D5A8-32AE-4762-BCA0-3A0762733628}"/>
              </a:ext>
            </a:extLst>
          </p:cNvPr>
          <p:cNvSpPr/>
          <p:nvPr/>
        </p:nvSpPr>
        <p:spPr>
          <a:xfrm>
            <a:off x="570212" y="5506820"/>
            <a:ext cx="1638146" cy="513207"/>
          </a:xfrm>
          <a:prstGeom prst="snip2Diag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Satzung</a:t>
            </a:r>
          </a:p>
        </p:txBody>
      </p:sp>
      <p:cxnSp>
        <p:nvCxnSpPr>
          <p:cNvPr id="87" name="Gerade Verbindung mit Pfeil 86">
            <a:extLst>
              <a:ext uri="{FF2B5EF4-FFF2-40B4-BE49-F238E27FC236}">
                <a16:creationId xmlns:a16="http://schemas.microsoft.com/office/drawing/2014/main" id="{3199D6C8-74C7-46CE-A4DD-00D5BEA63A85}"/>
              </a:ext>
            </a:extLst>
          </p:cNvPr>
          <p:cNvCxnSpPr>
            <a:cxnSpLocks/>
            <a:stCxn id="86" idx="3"/>
            <a:endCxn id="119" idx="2"/>
          </p:cNvCxnSpPr>
          <p:nvPr/>
        </p:nvCxnSpPr>
        <p:spPr>
          <a:xfrm flipV="1">
            <a:off x="1389285" y="4446811"/>
            <a:ext cx="0" cy="106000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Verbinder: gewinkelt 94">
            <a:extLst>
              <a:ext uri="{FF2B5EF4-FFF2-40B4-BE49-F238E27FC236}">
                <a16:creationId xmlns:a16="http://schemas.microsoft.com/office/drawing/2014/main" id="{6F5B6A42-EC7A-417C-967C-4A67731EE77E}"/>
              </a:ext>
            </a:extLst>
          </p:cNvPr>
          <p:cNvCxnSpPr>
            <a:cxnSpLocks/>
            <a:stCxn id="119" idx="3"/>
            <a:endCxn id="9" idx="1"/>
          </p:cNvCxnSpPr>
          <p:nvPr/>
        </p:nvCxnSpPr>
        <p:spPr>
          <a:xfrm>
            <a:off x="2285376" y="3937777"/>
            <a:ext cx="2283576" cy="936475"/>
          </a:xfrm>
          <a:prstGeom prst="bentConnector3">
            <a:avLst>
              <a:gd name="adj1" fmla="val 74641"/>
            </a:avLst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feld 96">
            <a:extLst>
              <a:ext uri="{FF2B5EF4-FFF2-40B4-BE49-F238E27FC236}">
                <a16:creationId xmlns:a16="http://schemas.microsoft.com/office/drawing/2014/main" id="{2D6DAF67-30CF-4E25-B6F0-C3FBDC80A81B}"/>
              </a:ext>
            </a:extLst>
          </p:cNvPr>
          <p:cNvSpPr txBox="1"/>
          <p:nvPr/>
        </p:nvSpPr>
        <p:spPr>
          <a:xfrm>
            <a:off x="2543862" y="4267514"/>
            <a:ext cx="1471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Zu berücksichtigen</a:t>
            </a:r>
          </a:p>
        </p:txBody>
      </p:sp>
    </p:spTree>
    <p:extLst>
      <p:ext uri="{BB962C8B-B14F-4D97-AF65-F5344CB8AC3E}">
        <p14:creationId xmlns:p14="http://schemas.microsoft.com/office/powerpoint/2010/main" val="3759138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Breitbild</PresentationFormat>
  <Paragraphs>161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Ott, Marius</dc:creator>
  <cp:lastModifiedBy>Ott, Marius</cp:lastModifiedBy>
  <cp:revision>23</cp:revision>
  <dcterms:created xsi:type="dcterms:W3CDTF">2022-03-18T18:41:15Z</dcterms:created>
  <dcterms:modified xsi:type="dcterms:W3CDTF">2022-03-20T21:04:47Z</dcterms:modified>
</cp:coreProperties>
</file>